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89"/>
  </p:notesMasterIdLst>
  <p:sldIdLst>
    <p:sldId id="256" r:id="rId2"/>
    <p:sldId id="257" r:id="rId3"/>
    <p:sldId id="258" r:id="rId4"/>
    <p:sldId id="259" r:id="rId5"/>
    <p:sldId id="260" r:id="rId6"/>
    <p:sldId id="261" r:id="rId7"/>
    <p:sldId id="320" r:id="rId8"/>
    <p:sldId id="319" r:id="rId9"/>
    <p:sldId id="263" r:id="rId10"/>
    <p:sldId id="395" r:id="rId11"/>
    <p:sldId id="397" r:id="rId12"/>
    <p:sldId id="438" r:id="rId13"/>
    <p:sldId id="439" r:id="rId14"/>
    <p:sldId id="440" r:id="rId15"/>
    <p:sldId id="441" r:id="rId16"/>
    <p:sldId id="466" r:id="rId17"/>
    <p:sldId id="433" r:id="rId18"/>
    <p:sldId id="462" r:id="rId19"/>
    <p:sldId id="459" r:id="rId20"/>
    <p:sldId id="460" r:id="rId21"/>
    <p:sldId id="461" r:id="rId22"/>
    <p:sldId id="457" r:id="rId23"/>
    <p:sldId id="463" r:id="rId24"/>
    <p:sldId id="464" r:id="rId25"/>
    <p:sldId id="467" r:id="rId26"/>
    <p:sldId id="442" r:id="rId27"/>
    <p:sldId id="490" r:id="rId28"/>
    <p:sldId id="443" r:id="rId29"/>
    <p:sldId id="444" r:id="rId30"/>
    <p:sldId id="491" r:id="rId31"/>
    <p:sldId id="447" r:id="rId32"/>
    <p:sldId id="448" r:id="rId33"/>
    <p:sldId id="450" r:id="rId34"/>
    <p:sldId id="451" r:id="rId35"/>
    <p:sldId id="452" r:id="rId36"/>
    <p:sldId id="453" r:id="rId37"/>
    <p:sldId id="465" r:id="rId38"/>
    <p:sldId id="492" r:id="rId39"/>
    <p:sldId id="493" r:id="rId40"/>
    <p:sldId id="494" r:id="rId41"/>
    <p:sldId id="468" r:id="rId42"/>
    <p:sldId id="469" r:id="rId43"/>
    <p:sldId id="470" r:id="rId44"/>
    <p:sldId id="471" r:id="rId45"/>
    <p:sldId id="472" r:id="rId46"/>
    <p:sldId id="473" r:id="rId47"/>
    <p:sldId id="474" r:id="rId48"/>
    <p:sldId id="475" r:id="rId49"/>
    <p:sldId id="476" r:id="rId50"/>
    <p:sldId id="477" r:id="rId51"/>
    <p:sldId id="478" r:id="rId52"/>
    <p:sldId id="479" r:id="rId53"/>
    <p:sldId id="480" r:id="rId54"/>
    <p:sldId id="481" r:id="rId55"/>
    <p:sldId id="496" r:id="rId56"/>
    <p:sldId id="483" r:id="rId57"/>
    <p:sldId id="484" r:id="rId58"/>
    <p:sldId id="485" r:id="rId59"/>
    <p:sldId id="486" r:id="rId60"/>
    <p:sldId id="487" r:id="rId61"/>
    <p:sldId id="488" r:id="rId62"/>
    <p:sldId id="497" r:id="rId63"/>
    <p:sldId id="498" r:id="rId64"/>
    <p:sldId id="499" r:id="rId65"/>
    <p:sldId id="500" r:id="rId66"/>
    <p:sldId id="501" r:id="rId67"/>
    <p:sldId id="502" r:id="rId68"/>
    <p:sldId id="504" r:id="rId69"/>
    <p:sldId id="505" r:id="rId70"/>
    <p:sldId id="506" r:id="rId71"/>
    <p:sldId id="507" r:id="rId72"/>
    <p:sldId id="508" r:id="rId73"/>
    <p:sldId id="509" r:id="rId74"/>
    <p:sldId id="510" r:id="rId75"/>
    <p:sldId id="511" r:id="rId76"/>
    <p:sldId id="512" r:id="rId77"/>
    <p:sldId id="513" r:id="rId78"/>
    <p:sldId id="308" r:id="rId79"/>
    <p:sldId id="309" r:id="rId80"/>
    <p:sldId id="310" r:id="rId81"/>
    <p:sldId id="312" r:id="rId82"/>
    <p:sldId id="313" r:id="rId83"/>
    <p:sldId id="314" r:id="rId84"/>
    <p:sldId id="315" r:id="rId85"/>
    <p:sldId id="316" r:id="rId86"/>
    <p:sldId id="317" r:id="rId87"/>
    <p:sldId id="318"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43"/>
    <p:restoredTop sz="85744"/>
  </p:normalViewPr>
  <p:slideViewPr>
    <p:cSldViewPr snapToGrid="0">
      <p:cViewPr>
        <p:scale>
          <a:sx n="154" d="100"/>
          <a:sy n="154" d="100"/>
        </p:scale>
        <p:origin x="153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facundolucianna/Apre_Aut_CEIoT/blob/main/CriteriosAprobacion.md"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facundolucianna/Apre_Aut_CEIoT/blob/main/CriteriosAprobacion.md"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2439C8-A697-4C9E-8CCD-073A94C40EA4}"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B32122C2-79C7-4BEA-A45D-2BA742F5D8FC}">
      <dgm:prSet/>
      <dgm:spPr/>
      <dgm:t>
        <a:bodyPr/>
        <a:lstStyle/>
        <a:p>
          <a:r>
            <a:rPr lang="es-ES_tradnl" dirty="0"/>
            <a:t>8 clases teórico-práctica</a:t>
          </a:r>
          <a:endParaRPr lang="en-US" dirty="0"/>
        </a:p>
      </dgm:t>
    </dgm:pt>
    <dgm:pt modelId="{930AAD7E-2B30-48F2-935C-7F99FC683BB8}" type="parTrans" cxnId="{84140026-6103-49DB-9117-02B24C05ED9C}">
      <dgm:prSet/>
      <dgm:spPr/>
      <dgm:t>
        <a:bodyPr/>
        <a:lstStyle/>
        <a:p>
          <a:endParaRPr lang="en-US"/>
        </a:p>
      </dgm:t>
    </dgm:pt>
    <dgm:pt modelId="{2414D298-7F47-476A-871A-7F68AEF107DD}" type="sibTrans" cxnId="{84140026-6103-49DB-9117-02B24C05ED9C}">
      <dgm:prSet/>
      <dgm:spPr/>
      <dgm:t>
        <a:bodyPr/>
        <a:lstStyle/>
        <a:p>
          <a:endParaRPr lang="en-US"/>
        </a:p>
      </dgm:t>
    </dgm:pt>
    <dgm:pt modelId="{E2695275-6590-456B-A145-7A10EC55EEDC}">
      <dgm:prSet/>
      <dgm:spPr/>
      <dgm:t>
        <a:bodyPr/>
        <a:lstStyle/>
        <a:p>
          <a:r>
            <a:rPr lang="es-ES_tradnl"/>
            <a:t>Clases con diapositivas y desarrollo en notebooks</a:t>
          </a:r>
          <a:endParaRPr lang="en-US"/>
        </a:p>
      </dgm:t>
    </dgm:pt>
    <dgm:pt modelId="{9527A6E4-3A10-4D91-9F0E-24D869FEA6E1}" type="parTrans" cxnId="{2E84F338-E27F-4A38-BCE8-5D7E59D8CD45}">
      <dgm:prSet/>
      <dgm:spPr/>
      <dgm:t>
        <a:bodyPr/>
        <a:lstStyle/>
        <a:p>
          <a:endParaRPr lang="en-US"/>
        </a:p>
      </dgm:t>
    </dgm:pt>
    <dgm:pt modelId="{78C17137-02D1-4A92-BA93-376A6AACD0CD}" type="sibTrans" cxnId="{2E84F338-E27F-4A38-BCE8-5D7E59D8CD45}">
      <dgm:prSet/>
      <dgm:spPr/>
      <dgm:t>
        <a:bodyPr/>
        <a:lstStyle/>
        <a:p>
          <a:endParaRPr lang="en-US"/>
        </a:p>
      </dgm:t>
    </dgm:pt>
    <dgm:pt modelId="{2F2686D3-25BB-4F1D-B73D-B60CA5DE825B}">
      <dgm:prSet/>
      <dgm:spPr/>
      <dgm:t>
        <a:bodyPr/>
        <a:lstStyle/>
        <a:p>
          <a:r>
            <a:rPr lang="es-ES_tradnl"/>
            <a:t>Estructura de las clases</a:t>
          </a:r>
          <a:endParaRPr lang="en-US"/>
        </a:p>
      </dgm:t>
    </dgm:pt>
    <dgm:pt modelId="{7ED22210-105F-410F-8164-EA05B5810961}" type="parTrans" cxnId="{1503364B-B6E0-48DF-9C9C-C82257E0B207}">
      <dgm:prSet/>
      <dgm:spPr/>
      <dgm:t>
        <a:bodyPr/>
        <a:lstStyle/>
        <a:p>
          <a:endParaRPr lang="en-US"/>
        </a:p>
      </dgm:t>
    </dgm:pt>
    <dgm:pt modelId="{44D0A4B7-6D95-4112-9498-0B89292418EA}" type="sibTrans" cxnId="{1503364B-B6E0-48DF-9C9C-C82257E0B207}">
      <dgm:prSet/>
      <dgm:spPr/>
      <dgm:t>
        <a:bodyPr/>
        <a:lstStyle/>
        <a:p>
          <a:endParaRPr lang="en-US"/>
        </a:p>
      </dgm:t>
    </dgm:pt>
    <dgm:pt modelId="{1B88C278-8DB3-4F93-AFB3-97C36FAEE4D1}">
      <dgm:prSet/>
      <dgm:spPr/>
      <dgm:t>
        <a:bodyPr/>
        <a:lstStyle/>
        <a:p>
          <a:r>
            <a:rPr lang="es-ES_tradnl"/>
            <a:t>10 minutos de repaso de clase anterior</a:t>
          </a:r>
          <a:endParaRPr lang="en-US"/>
        </a:p>
      </dgm:t>
    </dgm:pt>
    <dgm:pt modelId="{4BB410D8-28A9-43B5-9AB9-263487909DB5}" type="parTrans" cxnId="{9A948ECE-D1B6-435B-B461-074D4042ED4C}">
      <dgm:prSet/>
      <dgm:spPr/>
      <dgm:t>
        <a:bodyPr/>
        <a:lstStyle/>
        <a:p>
          <a:endParaRPr lang="en-US"/>
        </a:p>
      </dgm:t>
    </dgm:pt>
    <dgm:pt modelId="{E5323493-3B51-4B29-B67E-B46E60F258C9}" type="sibTrans" cxnId="{9A948ECE-D1B6-435B-B461-074D4042ED4C}">
      <dgm:prSet/>
      <dgm:spPr/>
      <dgm:t>
        <a:bodyPr/>
        <a:lstStyle/>
        <a:p>
          <a:endParaRPr lang="en-US"/>
        </a:p>
      </dgm:t>
    </dgm:pt>
    <dgm:pt modelId="{BEF25E13-50A8-4B68-B936-86ED6F70F848}">
      <dgm:prSet/>
      <dgm:spPr/>
      <dgm:t>
        <a:bodyPr/>
        <a:lstStyle/>
        <a:p>
          <a:r>
            <a:rPr lang="es-ES_tradnl"/>
            <a:t>3 bloques de 50 minutos de clase teórico-practicas</a:t>
          </a:r>
          <a:endParaRPr lang="en-US"/>
        </a:p>
      </dgm:t>
    </dgm:pt>
    <dgm:pt modelId="{9F6DCF21-C69F-4BE6-B14A-F608CC9BAEB4}" type="parTrans" cxnId="{2DA6B832-5C13-44FE-B95A-CD1B67755A6A}">
      <dgm:prSet/>
      <dgm:spPr/>
      <dgm:t>
        <a:bodyPr/>
        <a:lstStyle/>
        <a:p>
          <a:endParaRPr lang="en-US"/>
        </a:p>
      </dgm:t>
    </dgm:pt>
    <dgm:pt modelId="{B5E748B5-CD6F-4290-AA92-1841A58DDBC6}" type="sibTrans" cxnId="{2DA6B832-5C13-44FE-B95A-CD1B67755A6A}">
      <dgm:prSet/>
      <dgm:spPr/>
      <dgm:t>
        <a:bodyPr/>
        <a:lstStyle/>
        <a:p>
          <a:endParaRPr lang="en-US"/>
        </a:p>
      </dgm:t>
    </dgm:pt>
    <dgm:pt modelId="{07D52069-79D4-4E7A-80E1-DA60FEBA7778}">
      <dgm:prSet/>
      <dgm:spPr/>
      <dgm:t>
        <a:bodyPr/>
        <a:lstStyle/>
        <a:p>
          <a:r>
            <a:rPr lang="es-ES_tradnl"/>
            <a:t>2 recreos de 10 minutos</a:t>
          </a:r>
          <a:endParaRPr lang="en-US"/>
        </a:p>
      </dgm:t>
    </dgm:pt>
    <dgm:pt modelId="{993B621C-C8DD-4C00-8CC1-E8A30A99299E}" type="parTrans" cxnId="{13738E1C-EDE6-423B-996F-5885E1A802DE}">
      <dgm:prSet/>
      <dgm:spPr/>
      <dgm:t>
        <a:bodyPr/>
        <a:lstStyle/>
        <a:p>
          <a:endParaRPr lang="en-US"/>
        </a:p>
      </dgm:t>
    </dgm:pt>
    <dgm:pt modelId="{D1E6F49C-AB1C-405F-B970-48DE48B6270F}" type="sibTrans" cxnId="{13738E1C-EDE6-423B-996F-5885E1A802DE}">
      <dgm:prSet/>
      <dgm:spPr/>
      <dgm:t>
        <a:bodyPr/>
        <a:lstStyle/>
        <a:p>
          <a:endParaRPr lang="en-US"/>
        </a:p>
      </dgm:t>
    </dgm:pt>
    <dgm:pt modelId="{529870BD-673A-4FB3-855D-9DB0DBBADDE2}" type="pres">
      <dgm:prSet presAssocID="{682439C8-A697-4C9E-8CCD-073A94C40EA4}" presName="root" presStyleCnt="0">
        <dgm:presLayoutVars>
          <dgm:dir/>
          <dgm:resizeHandles val="exact"/>
        </dgm:presLayoutVars>
      </dgm:prSet>
      <dgm:spPr/>
    </dgm:pt>
    <dgm:pt modelId="{CD91017F-03B8-4FE9-9F2A-4682C7F8913D}" type="pres">
      <dgm:prSet presAssocID="{B32122C2-79C7-4BEA-A45D-2BA742F5D8FC}" presName="compNode" presStyleCnt="0"/>
      <dgm:spPr/>
    </dgm:pt>
    <dgm:pt modelId="{60391B57-C951-4659-80D9-A56C858F5454}" type="pres">
      <dgm:prSet presAssocID="{B32122C2-79C7-4BEA-A45D-2BA742F5D8FC}" presName="bgRect" presStyleLbl="bgShp" presStyleIdx="0" presStyleCnt="3"/>
      <dgm:spPr/>
    </dgm:pt>
    <dgm:pt modelId="{9CA24E60-4B05-422D-A163-7C6F2DE2F780}" type="pres">
      <dgm:prSet presAssocID="{B32122C2-79C7-4BEA-A45D-2BA742F5D8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133F1E04-017B-4500-AAB9-F6F01849F647}" type="pres">
      <dgm:prSet presAssocID="{B32122C2-79C7-4BEA-A45D-2BA742F5D8FC}" presName="spaceRect" presStyleCnt="0"/>
      <dgm:spPr/>
    </dgm:pt>
    <dgm:pt modelId="{0D5BB916-0D0F-43D3-86EC-364FB2FC4911}" type="pres">
      <dgm:prSet presAssocID="{B32122C2-79C7-4BEA-A45D-2BA742F5D8FC}" presName="parTx" presStyleLbl="revTx" presStyleIdx="0" presStyleCnt="4">
        <dgm:presLayoutVars>
          <dgm:chMax val="0"/>
          <dgm:chPref val="0"/>
        </dgm:presLayoutVars>
      </dgm:prSet>
      <dgm:spPr/>
    </dgm:pt>
    <dgm:pt modelId="{22A424D1-7CF8-4D2D-B206-8129D7D8109E}" type="pres">
      <dgm:prSet presAssocID="{2414D298-7F47-476A-871A-7F68AEF107DD}" presName="sibTrans" presStyleCnt="0"/>
      <dgm:spPr/>
    </dgm:pt>
    <dgm:pt modelId="{AA7E6A65-FE5E-49BF-A9C8-996F6BD5D223}" type="pres">
      <dgm:prSet presAssocID="{E2695275-6590-456B-A145-7A10EC55EEDC}" presName="compNode" presStyleCnt="0"/>
      <dgm:spPr/>
    </dgm:pt>
    <dgm:pt modelId="{D7147BCD-3667-4454-A4B4-7B0ABC181F19}" type="pres">
      <dgm:prSet presAssocID="{E2695275-6590-456B-A145-7A10EC55EEDC}" presName="bgRect" presStyleLbl="bgShp" presStyleIdx="1" presStyleCnt="3"/>
      <dgm:spPr/>
    </dgm:pt>
    <dgm:pt modelId="{C29D1B1D-39A2-45C9-9415-4A72F9434A93}" type="pres">
      <dgm:prSet presAssocID="{E2695275-6590-456B-A145-7A10EC55EE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F5C6562-DDE5-495A-9B03-C2FFE905F012}" type="pres">
      <dgm:prSet presAssocID="{E2695275-6590-456B-A145-7A10EC55EEDC}" presName="spaceRect" presStyleCnt="0"/>
      <dgm:spPr/>
    </dgm:pt>
    <dgm:pt modelId="{8AC9440D-3545-48EE-83DF-5C241F7DA10D}" type="pres">
      <dgm:prSet presAssocID="{E2695275-6590-456B-A145-7A10EC55EEDC}" presName="parTx" presStyleLbl="revTx" presStyleIdx="1" presStyleCnt="4">
        <dgm:presLayoutVars>
          <dgm:chMax val="0"/>
          <dgm:chPref val="0"/>
        </dgm:presLayoutVars>
      </dgm:prSet>
      <dgm:spPr/>
    </dgm:pt>
    <dgm:pt modelId="{9D8F717B-4CB6-4A9D-B132-DEE00548F2A5}" type="pres">
      <dgm:prSet presAssocID="{78C17137-02D1-4A92-BA93-376A6AACD0CD}" presName="sibTrans" presStyleCnt="0"/>
      <dgm:spPr/>
    </dgm:pt>
    <dgm:pt modelId="{24968842-12A6-4136-8F7C-1D638019DA48}" type="pres">
      <dgm:prSet presAssocID="{2F2686D3-25BB-4F1D-B73D-B60CA5DE825B}" presName="compNode" presStyleCnt="0"/>
      <dgm:spPr/>
    </dgm:pt>
    <dgm:pt modelId="{A9DAEE41-CA7D-4B93-87F0-6118EF334807}" type="pres">
      <dgm:prSet presAssocID="{2F2686D3-25BB-4F1D-B73D-B60CA5DE825B}" presName="bgRect" presStyleLbl="bgShp" presStyleIdx="2" presStyleCnt="3"/>
      <dgm:spPr/>
    </dgm:pt>
    <dgm:pt modelId="{6D3EE7C6-5385-4427-B5D6-4914D43EEC08}" type="pres">
      <dgm:prSet presAssocID="{2F2686D3-25BB-4F1D-B73D-B60CA5DE82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2E159472-2AA4-49AF-B7AB-B2F9CE5CC55F}" type="pres">
      <dgm:prSet presAssocID="{2F2686D3-25BB-4F1D-B73D-B60CA5DE825B}" presName="spaceRect" presStyleCnt="0"/>
      <dgm:spPr/>
    </dgm:pt>
    <dgm:pt modelId="{8E7EABC3-4276-4598-A84A-D70A1AE22330}" type="pres">
      <dgm:prSet presAssocID="{2F2686D3-25BB-4F1D-B73D-B60CA5DE825B}" presName="parTx" presStyleLbl="revTx" presStyleIdx="2" presStyleCnt="4">
        <dgm:presLayoutVars>
          <dgm:chMax val="0"/>
          <dgm:chPref val="0"/>
        </dgm:presLayoutVars>
      </dgm:prSet>
      <dgm:spPr/>
    </dgm:pt>
    <dgm:pt modelId="{75DA291F-A569-4847-89B1-998C8FC64064}" type="pres">
      <dgm:prSet presAssocID="{2F2686D3-25BB-4F1D-B73D-B60CA5DE825B}" presName="desTx" presStyleLbl="revTx" presStyleIdx="3" presStyleCnt="4">
        <dgm:presLayoutVars/>
      </dgm:prSet>
      <dgm:spPr/>
    </dgm:pt>
  </dgm:ptLst>
  <dgm:cxnLst>
    <dgm:cxn modelId="{56011307-3503-47B2-9F60-34A17EF69884}" type="presOf" srcId="{B32122C2-79C7-4BEA-A45D-2BA742F5D8FC}" destId="{0D5BB916-0D0F-43D3-86EC-364FB2FC4911}" srcOrd="0" destOrd="0" presId="urn:microsoft.com/office/officeart/2018/2/layout/IconVerticalSolidList"/>
    <dgm:cxn modelId="{13738E1C-EDE6-423B-996F-5885E1A802DE}" srcId="{2F2686D3-25BB-4F1D-B73D-B60CA5DE825B}" destId="{07D52069-79D4-4E7A-80E1-DA60FEBA7778}" srcOrd="2" destOrd="0" parTransId="{993B621C-C8DD-4C00-8CC1-E8A30A99299E}" sibTransId="{D1E6F49C-AB1C-405F-B970-48DE48B6270F}"/>
    <dgm:cxn modelId="{84140026-6103-49DB-9117-02B24C05ED9C}" srcId="{682439C8-A697-4C9E-8CCD-073A94C40EA4}" destId="{B32122C2-79C7-4BEA-A45D-2BA742F5D8FC}" srcOrd="0" destOrd="0" parTransId="{930AAD7E-2B30-48F2-935C-7F99FC683BB8}" sibTransId="{2414D298-7F47-476A-871A-7F68AEF107DD}"/>
    <dgm:cxn modelId="{2DA6B832-5C13-44FE-B95A-CD1B67755A6A}" srcId="{2F2686D3-25BB-4F1D-B73D-B60CA5DE825B}" destId="{BEF25E13-50A8-4B68-B936-86ED6F70F848}" srcOrd="1" destOrd="0" parTransId="{9F6DCF21-C69F-4BE6-B14A-F608CC9BAEB4}" sibTransId="{B5E748B5-CD6F-4290-AA92-1841A58DDBC6}"/>
    <dgm:cxn modelId="{2815DD35-9203-451D-9491-1860DF90229F}" type="presOf" srcId="{2F2686D3-25BB-4F1D-B73D-B60CA5DE825B}" destId="{8E7EABC3-4276-4598-A84A-D70A1AE22330}" srcOrd="0" destOrd="0" presId="urn:microsoft.com/office/officeart/2018/2/layout/IconVerticalSolidList"/>
    <dgm:cxn modelId="{2E84F338-E27F-4A38-BCE8-5D7E59D8CD45}" srcId="{682439C8-A697-4C9E-8CCD-073A94C40EA4}" destId="{E2695275-6590-456B-A145-7A10EC55EEDC}" srcOrd="1" destOrd="0" parTransId="{9527A6E4-3A10-4D91-9F0E-24D869FEA6E1}" sibTransId="{78C17137-02D1-4A92-BA93-376A6AACD0CD}"/>
    <dgm:cxn modelId="{1503364B-B6E0-48DF-9C9C-C82257E0B207}" srcId="{682439C8-A697-4C9E-8CCD-073A94C40EA4}" destId="{2F2686D3-25BB-4F1D-B73D-B60CA5DE825B}" srcOrd="2" destOrd="0" parTransId="{7ED22210-105F-410F-8164-EA05B5810961}" sibTransId="{44D0A4B7-6D95-4112-9498-0B89292418EA}"/>
    <dgm:cxn modelId="{3A2DA966-9E1A-46E5-9459-C29731D50494}" type="presOf" srcId="{1B88C278-8DB3-4F93-AFB3-97C36FAEE4D1}" destId="{75DA291F-A569-4847-89B1-998C8FC64064}" srcOrd="0" destOrd="0" presId="urn:microsoft.com/office/officeart/2018/2/layout/IconVerticalSolidList"/>
    <dgm:cxn modelId="{4A355383-717D-48C9-8260-A2110EF7507E}" type="presOf" srcId="{BEF25E13-50A8-4B68-B936-86ED6F70F848}" destId="{75DA291F-A569-4847-89B1-998C8FC64064}" srcOrd="0" destOrd="1" presId="urn:microsoft.com/office/officeart/2018/2/layout/IconVerticalSolidList"/>
    <dgm:cxn modelId="{E94495BE-C11D-4A72-81E1-B16A99853D93}" type="presOf" srcId="{682439C8-A697-4C9E-8CCD-073A94C40EA4}" destId="{529870BD-673A-4FB3-855D-9DB0DBBADDE2}" srcOrd="0" destOrd="0" presId="urn:microsoft.com/office/officeart/2018/2/layout/IconVerticalSolidList"/>
    <dgm:cxn modelId="{9A948ECE-D1B6-435B-B461-074D4042ED4C}" srcId="{2F2686D3-25BB-4F1D-B73D-B60CA5DE825B}" destId="{1B88C278-8DB3-4F93-AFB3-97C36FAEE4D1}" srcOrd="0" destOrd="0" parTransId="{4BB410D8-28A9-43B5-9AB9-263487909DB5}" sibTransId="{E5323493-3B51-4B29-B67E-B46E60F258C9}"/>
    <dgm:cxn modelId="{239F89D8-F11D-43D6-9572-F9FEFC249318}" type="presOf" srcId="{E2695275-6590-456B-A145-7A10EC55EEDC}" destId="{8AC9440D-3545-48EE-83DF-5C241F7DA10D}" srcOrd="0" destOrd="0" presId="urn:microsoft.com/office/officeart/2018/2/layout/IconVerticalSolidList"/>
    <dgm:cxn modelId="{A2B856E6-F34A-47E8-A820-17395F43AB23}" type="presOf" srcId="{07D52069-79D4-4E7A-80E1-DA60FEBA7778}" destId="{75DA291F-A569-4847-89B1-998C8FC64064}" srcOrd="0" destOrd="2" presId="urn:microsoft.com/office/officeart/2018/2/layout/IconVerticalSolidList"/>
    <dgm:cxn modelId="{247E96D6-ED14-46B3-8CD5-0134B72D7674}" type="presParOf" srcId="{529870BD-673A-4FB3-855D-9DB0DBBADDE2}" destId="{CD91017F-03B8-4FE9-9F2A-4682C7F8913D}" srcOrd="0" destOrd="0" presId="urn:microsoft.com/office/officeart/2018/2/layout/IconVerticalSolidList"/>
    <dgm:cxn modelId="{ED187274-D117-422D-B0C1-EBBAD94CB062}" type="presParOf" srcId="{CD91017F-03B8-4FE9-9F2A-4682C7F8913D}" destId="{60391B57-C951-4659-80D9-A56C858F5454}" srcOrd="0" destOrd="0" presId="urn:microsoft.com/office/officeart/2018/2/layout/IconVerticalSolidList"/>
    <dgm:cxn modelId="{85C4A583-D957-4DCE-B70E-693426F0E234}" type="presParOf" srcId="{CD91017F-03B8-4FE9-9F2A-4682C7F8913D}" destId="{9CA24E60-4B05-422D-A163-7C6F2DE2F780}" srcOrd="1" destOrd="0" presId="urn:microsoft.com/office/officeart/2018/2/layout/IconVerticalSolidList"/>
    <dgm:cxn modelId="{F512752C-EAA6-412E-B4EF-23E3CE4C0AE5}" type="presParOf" srcId="{CD91017F-03B8-4FE9-9F2A-4682C7F8913D}" destId="{133F1E04-017B-4500-AAB9-F6F01849F647}" srcOrd="2" destOrd="0" presId="urn:microsoft.com/office/officeart/2018/2/layout/IconVerticalSolidList"/>
    <dgm:cxn modelId="{3F6A3798-3F92-41C3-AA60-A2B97C7552FF}" type="presParOf" srcId="{CD91017F-03B8-4FE9-9F2A-4682C7F8913D}" destId="{0D5BB916-0D0F-43D3-86EC-364FB2FC4911}" srcOrd="3" destOrd="0" presId="urn:microsoft.com/office/officeart/2018/2/layout/IconVerticalSolidList"/>
    <dgm:cxn modelId="{F2CF1958-68C8-4E32-9AD1-91B01733B188}" type="presParOf" srcId="{529870BD-673A-4FB3-855D-9DB0DBBADDE2}" destId="{22A424D1-7CF8-4D2D-B206-8129D7D8109E}" srcOrd="1" destOrd="0" presId="urn:microsoft.com/office/officeart/2018/2/layout/IconVerticalSolidList"/>
    <dgm:cxn modelId="{D25D9D10-0DCC-4B09-960D-9CB9FAFC1EA2}" type="presParOf" srcId="{529870BD-673A-4FB3-855D-9DB0DBBADDE2}" destId="{AA7E6A65-FE5E-49BF-A9C8-996F6BD5D223}" srcOrd="2" destOrd="0" presId="urn:microsoft.com/office/officeart/2018/2/layout/IconVerticalSolidList"/>
    <dgm:cxn modelId="{7593AD3C-C351-47E9-A8CA-BD6D95DC9F92}" type="presParOf" srcId="{AA7E6A65-FE5E-49BF-A9C8-996F6BD5D223}" destId="{D7147BCD-3667-4454-A4B4-7B0ABC181F19}" srcOrd="0" destOrd="0" presId="urn:microsoft.com/office/officeart/2018/2/layout/IconVerticalSolidList"/>
    <dgm:cxn modelId="{BB98FF57-A9CB-485A-9FAE-FE0743DD7DEE}" type="presParOf" srcId="{AA7E6A65-FE5E-49BF-A9C8-996F6BD5D223}" destId="{C29D1B1D-39A2-45C9-9415-4A72F9434A93}" srcOrd="1" destOrd="0" presId="urn:microsoft.com/office/officeart/2018/2/layout/IconVerticalSolidList"/>
    <dgm:cxn modelId="{34E65358-3DB7-4027-A325-E63BC6B1CCCA}" type="presParOf" srcId="{AA7E6A65-FE5E-49BF-A9C8-996F6BD5D223}" destId="{7F5C6562-DDE5-495A-9B03-C2FFE905F012}" srcOrd="2" destOrd="0" presId="urn:microsoft.com/office/officeart/2018/2/layout/IconVerticalSolidList"/>
    <dgm:cxn modelId="{E5802702-C570-4A70-800D-D9A1037DF6F6}" type="presParOf" srcId="{AA7E6A65-FE5E-49BF-A9C8-996F6BD5D223}" destId="{8AC9440D-3545-48EE-83DF-5C241F7DA10D}" srcOrd="3" destOrd="0" presId="urn:microsoft.com/office/officeart/2018/2/layout/IconVerticalSolidList"/>
    <dgm:cxn modelId="{A43D495F-B60D-4850-A14D-3A9F0B42527C}" type="presParOf" srcId="{529870BD-673A-4FB3-855D-9DB0DBBADDE2}" destId="{9D8F717B-4CB6-4A9D-B132-DEE00548F2A5}" srcOrd="3" destOrd="0" presId="urn:microsoft.com/office/officeart/2018/2/layout/IconVerticalSolidList"/>
    <dgm:cxn modelId="{9DC17F7C-CE36-4E04-9953-EBBCA2CDB678}" type="presParOf" srcId="{529870BD-673A-4FB3-855D-9DB0DBBADDE2}" destId="{24968842-12A6-4136-8F7C-1D638019DA48}" srcOrd="4" destOrd="0" presId="urn:microsoft.com/office/officeart/2018/2/layout/IconVerticalSolidList"/>
    <dgm:cxn modelId="{06FF89C2-67DB-46F0-83D9-9A7B8AF2EFEF}" type="presParOf" srcId="{24968842-12A6-4136-8F7C-1D638019DA48}" destId="{A9DAEE41-CA7D-4B93-87F0-6118EF334807}" srcOrd="0" destOrd="0" presId="urn:microsoft.com/office/officeart/2018/2/layout/IconVerticalSolidList"/>
    <dgm:cxn modelId="{0B808230-91B3-4FB5-A63E-2C22121866C3}" type="presParOf" srcId="{24968842-12A6-4136-8F7C-1D638019DA48}" destId="{6D3EE7C6-5385-4427-B5D6-4914D43EEC08}" srcOrd="1" destOrd="0" presId="urn:microsoft.com/office/officeart/2018/2/layout/IconVerticalSolidList"/>
    <dgm:cxn modelId="{6DD53B2D-DB0F-4F26-BC5E-57690CEC0E01}" type="presParOf" srcId="{24968842-12A6-4136-8F7C-1D638019DA48}" destId="{2E159472-2AA4-49AF-B7AB-B2F9CE5CC55F}" srcOrd="2" destOrd="0" presId="urn:microsoft.com/office/officeart/2018/2/layout/IconVerticalSolidList"/>
    <dgm:cxn modelId="{3CE74928-A7A1-46F9-A7DB-7A23164F4841}" type="presParOf" srcId="{24968842-12A6-4136-8F7C-1D638019DA48}" destId="{8E7EABC3-4276-4598-A84A-D70A1AE22330}" srcOrd="3" destOrd="0" presId="urn:microsoft.com/office/officeart/2018/2/layout/IconVerticalSolidList"/>
    <dgm:cxn modelId="{5E27B5E7-0AB5-480E-975B-DE69DFAA6C57}" type="presParOf" srcId="{24968842-12A6-4136-8F7C-1D638019DA48}" destId="{75DA291F-A569-4847-89B1-998C8FC6406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58BC34-8296-422A-98CB-CD50929D405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2F3476-E3F6-415F-8DB0-E6014671A276}">
      <dgm:prSet/>
      <dgm:spPr/>
      <dgm:t>
        <a:bodyPr/>
        <a:lstStyle/>
        <a:p>
          <a:r>
            <a:rPr lang="es-ES_tradnl" noProof="0" dirty="0"/>
            <a:t>3 Trabajos Prácticos con entrega a 14 días posteriores de cuando fue presentado. Los trabajos pueden ser presentados individualmente o grupalmente (máxima 4 personas por grupo)</a:t>
          </a:r>
        </a:p>
      </dgm:t>
    </dgm:pt>
    <dgm:pt modelId="{CABA4DF6-11A9-438F-8295-E8C0F92E6F2D}" type="parTrans" cxnId="{A8CBC40B-96C0-4ED7-AD0C-5393AC119EA5}">
      <dgm:prSet/>
      <dgm:spPr/>
      <dgm:t>
        <a:bodyPr/>
        <a:lstStyle/>
        <a:p>
          <a:endParaRPr lang="en-US"/>
        </a:p>
      </dgm:t>
    </dgm:pt>
    <dgm:pt modelId="{616E6CFD-201D-4118-A1FC-96157A4EBE77}" type="sibTrans" cxnId="{A8CBC40B-96C0-4ED7-AD0C-5393AC119EA5}">
      <dgm:prSet/>
      <dgm:spPr/>
      <dgm:t>
        <a:bodyPr/>
        <a:lstStyle/>
        <a:p>
          <a:endParaRPr lang="en-US"/>
        </a:p>
      </dgm:t>
    </dgm:pt>
    <dgm:pt modelId="{B29416B3-AEDE-483C-A2B7-F39523A09D39}">
      <dgm:prSet/>
      <dgm:spPr/>
      <dgm:t>
        <a:bodyPr/>
        <a:lstStyle/>
        <a:p>
          <a:r>
            <a:rPr lang="es-ES_tradnl" noProof="0" dirty="0"/>
            <a:t>Los trabajos prácticos se aprueban con 4. Tiene una instancia de corrección 7 días después de la última clase y se </a:t>
          </a:r>
          <a:br>
            <a:rPr lang="es-ES_tradnl" noProof="0" dirty="0"/>
          </a:br>
          <a:r>
            <a:rPr lang="es-ES_tradnl" noProof="0" dirty="0"/>
            <a:t>puede corregir solamente los trabajos con menos de 4.</a:t>
          </a:r>
        </a:p>
      </dgm:t>
    </dgm:pt>
    <dgm:pt modelId="{140285DA-9B9D-4C32-835F-BA7DCCBBB7AD}" type="parTrans" cxnId="{E861BCAD-1A27-4D33-8543-A857BB048397}">
      <dgm:prSet/>
      <dgm:spPr/>
      <dgm:t>
        <a:bodyPr/>
        <a:lstStyle/>
        <a:p>
          <a:endParaRPr lang="en-US"/>
        </a:p>
      </dgm:t>
    </dgm:pt>
    <dgm:pt modelId="{7D5C7F0C-F49E-42C6-97FC-09D04C4D9502}" type="sibTrans" cxnId="{E861BCAD-1A27-4D33-8543-A857BB048397}">
      <dgm:prSet/>
      <dgm:spPr/>
      <dgm:t>
        <a:bodyPr/>
        <a:lstStyle/>
        <a:p>
          <a:endParaRPr lang="en-US"/>
        </a:p>
      </dgm:t>
    </dgm:pt>
    <dgm:pt modelId="{70AB027A-F4F2-46C6-9F69-E7F59AD947A0}">
      <dgm:prSet/>
      <dgm:spPr/>
      <dgm:t>
        <a:bodyPr/>
        <a:lstStyle/>
        <a:p>
          <a:r>
            <a:rPr lang="es-ES_tradnl" noProof="0" dirty="0"/>
            <a:t>Los tres </a:t>
          </a:r>
          <a:r>
            <a:rPr lang="es-ES_tradnl" noProof="0" dirty="0" err="1"/>
            <a:t>TPs</a:t>
          </a:r>
          <a:r>
            <a:rPr lang="es-ES_tradnl" noProof="0" dirty="0"/>
            <a:t> tienen que estar aprobados. </a:t>
          </a:r>
          <a:r>
            <a:rPr lang="es-ES_tradnl" dirty="0"/>
            <a:t>Un TP no entregado en fecha se considera desaprobado.</a:t>
          </a:r>
          <a:r>
            <a:rPr lang="es-ES_tradnl" noProof="0" dirty="0"/>
            <a:t> </a:t>
          </a:r>
        </a:p>
      </dgm:t>
    </dgm:pt>
    <dgm:pt modelId="{EA006A5A-06BC-40FA-AD15-F656053E2628}" type="parTrans" cxnId="{C761FF86-D4D4-4DEC-8520-DF2CF3B870AF}">
      <dgm:prSet/>
      <dgm:spPr/>
      <dgm:t>
        <a:bodyPr/>
        <a:lstStyle/>
        <a:p>
          <a:endParaRPr lang="en-US"/>
        </a:p>
      </dgm:t>
    </dgm:pt>
    <dgm:pt modelId="{E38C2158-8D9B-46BE-92B3-0EA8DAFC2336}" type="sibTrans" cxnId="{C761FF86-D4D4-4DEC-8520-DF2CF3B870AF}">
      <dgm:prSet/>
      <dgm:spPr/>
      <dgm:t>
        <a:bodyPr/>
        <a:lstStyle/>
        <a:p>
          <a:endParaRPr lang="en-US"/>
        </a:p>
      </dgm:t>
    </dgm:pt>
    <dgm:pt modelId="{D66C27AE-0329-42A3-9B48-0916745ECA9C}">
      <dgm:prSet/>
      <dgm:spPr/>
      <dgm:t>
        <a:bodyPr/>
        <a:lstStyle/>
        <a:p>
          <a:r>
            <a:rPr lang="es-ES_tradnl" noProof="0" dirty="0"/>
            <a:t>La nota final es la </a:t>
          </a:r>
          <a:r>
            <a:rPr lang="es-ES_tradnl" b="1" noProof="0" dirty="0"/>
            <a:t>mediana</a:t>
          </a:r>
          <a:r>
            <a:rPr lang="es-ES_tradnl" noProof="0" dirty="0"/>
            <a:t> de las notas de los </a:t>
          </a:r>
          <a:r>
            <a:rPr lang="es-ES_tradnl" noProof="0" dirty="0" err="1"/>
            <a:t>TPs</a:t>
          </a:r>
          <a:r>
            <a:rPr lang="es-ES_tradnl" noProof="0" dirty="0"/>
            <a:t>.</a:t>
          </a:r>
        </a:p>
      </dgm:t>
    </dgm:pt>
    <dgm:pt modelId="{F4D6F908-6DB3-49A3-98B3-6219DA68625F}" type="parTrans" cxnId="{4D0F2D0E-032C-41F6-82E0-22C5578748B8}">
      <dgm:prSet/>
      <dgm:spPr/>
      <dgm:t>
        <a:bodyPr/>
        <a:lstStyle/>
        <a:p>
          <a:endParaRPr lang="en-US"/>
        </a:p>
      </dgm:t>
    </dgm:pt>
    <dgm:pt modelId="{46C804E7-4F37-4771-A2A0-76716FB3FE67}" type="sibTrans" cxnId="{4D0F2D0E-032C-41F6-82E0-22C5578748B8}">
      <dgm:prSet/>
      <dgm:spPr/>
      <dgm:t>
        <a:bodyPr/>
        <a:lstStyle/>
        <a:p>
          <a:endParaRPr lang="en-US"/>
        </a:p>
      </dgm:t>
    </dgm:pt>
    <dgm:pt modelId="{A3333635-B90F-4BD2-8498-AF7C1E2CDECC}">
      <dgm:prSet/>
      <dgm:spPr/>
      <dgm:t>
        <a:bodyPr/>
        <a:lstStyle/>
        <a:p>
          <a:r>
            <a:rPr lang="es-ES_tradnl" noProof="0" dirty="0"/>
            <a:t>La entrega es por el aula virtual, ya sea el envío del contenido o el link a repositorio (de GitHub o </a:t>
          </a:r>
          <a:r>
            <a:rPr lang="es-ES_tradnl" noProof="0" dirty="0" err="1"/>
            <a:t>GitLab</a:t>
          </a:r>
          <a:r>
            <a:rPr lang="es-ES_tradnl" noProof="0" dirty="0"/>
            <a:t>) con el trabajo. </a:t>
          </a:r>
        </a:p>
      </dgm:t>
    </dgm:pt>
    <dgm:pt modelId="{DA217B6D-355A-4811-B8EE-70DB1D65F4CC}" type="parTrans" cxnId="{34864210-7C5E-494B-AD31-20A0A0029360}">
      <dgm:prSet/>
      <dgm:spPr/>
      <dgm:t>
        <a:bodyPr/>
        <a:lstStyle/>
        <a:p>
          <a:endParaRPr lang="en-US"/>
        </a:p>
      </dgm:t>
    </dgm:pt>
    <dgm:pt modelId="{E3D994E9-646F-46D8-A792-9CCFFA430770}" type="sibTrans" cxnId="{34864210-7C5E-494B-AD31-20A0A0029360}">
      <dgm:prSet/>
      <dgm:spPr/>
      <dgm:t>
        <a:bodyPr/>
        <a:lstStyle/>
        <a:p>
          <a:endParaRPr lang="en-US"/>
        </a:p>
      </dgm:t>
    </dgm:pt>
    <dgm:pt modelId="{E5156B74-E653-446B-BE60-93E95FF53A08}">
      <dgm:prSet/>
      <dgm:spPr/>
      <dgm:t>
        <a:bodyPr/>
        <a:lstStyle/>
        <a:p>
          <a:r>
            <a:rPr lang="es-ES_tradnl" noProof="0" dirty="0"/>
            <a:t>Criterio de evaluación: </a:t>
          </a:r>
          <a:r>
            <a:rPr lang="en-US" noProof="0" dirty="0">
              <a:hlinkClick xmlns:r="http://schemas.openxmlformats.org/officeDocument/2006/relationships" r:id="rId1"/>
            </a:rPr>
            <a:t>https://github.com/facundolucianna/Apre_Aut_CEIoT/blob/main/CriteriosAprobacion.md</a:t>
          </a:r>
          <a:endParaRPr lang="en-US" noProof="0" dirty="0"/>
        </a:p>
      </dgm:t>
    </dgm:pt>
    <dgm:pt modelId="{40DFF2DB-5F07-4919-ADC5-C001F2A06598}" type="parTrans" cxnId="{CC84E1F8-BFF3-40DF-B034-2496C925A428}">
      <dgm:prSet/>
      <dgm:spPr/>
      <dgm:t>
        <a:bodyPr/>
        <a:lstStyle/>
        <a:p>
          <a:endParaRPr lang="en-US"/>
        </a:p>
      </dgm:t>
    </dgm:pt>
    <dgm:pt modelId="{D2626CEF-8882-477E-89B2-3CA0C2638AB3}" type="sibTrans" cxnId="{CC84E1F8-BFF3-40DF-B034-2496C925A428}">
      <dgm:prSet/>
      <dgm:spPr/>
      <dgm:t>
        <a:bodyPr/>
        <a:lstStyle/>
        <a:p>
          <a:endParaRPr lang="en-US"/>
        </a:p>
      </dgm:t>
    </dgm:pt>
    <dgm:pt modelId="{F28A7F00-BE22-AD43-85CD-A5989FBE98E6}" type="pres">
      <dgm:prSet presAssocID="{E358BC34-8296-422A-98CB-CD50929D405F}" presName="vert0" presStyleCnt="0">
        <dgm:presLayoutVars>
          <dgm:dir/>
          <dgm:animOne val="branch"/>
          <dgm:animLvl val="lvl"/>
        </dgm:presLayoutVars>
      </dgm:prSet>
      <dgm:spPr/>
    </dgm:pt>
    <dgm:pt modelId="{08AEDF2E-410B-354A-A9FA-A9E5217B9CA2}" type="pres">
      <dgm:prSet presAssocID="{622F3476-E3F6-415F-8DB0-E6014671A276}" presName="thickLine" presStyleLbl="alignNode1" presStyleIdx="0" presStyleCnt="6"/>
      <dgm:spPr/>
    </dgm:pt>
    <dgm:pt modelId="{A2367EF2-E2F7-7642-A769-9AA8FD00B592}" type="pres">
      <dgm:prSet presAssocID="{622F3476-E3F6-415F-8DB0-E6014671A276}" presName="horz1" presStyleCnt="0"/>
      <dgm:spPr/>
    </dgm:pt>
    <dgm:pt modelId="{50A95DAC-7AB6-BC41-AFB3-DECC42A13641}" type="pres">
      <dgm:prSet presAssocID="{622F3476-E3F6-415F-8DB0-E6014671A276}" presName="tx1" presStyleLbl="revTx" presStyleIdx="0" presStyleCnt="6"/>
      <dgm:spPr/>
    </dgm:pt>
    <dgm:pt modelId="{91812D80-C8A2-A34A-9092-CA8D4EA7DAF0}" type="pres">
      <dgm:prSet presAssocID="{622F3476-E3F6-415F-8DB0-E6014671A276}" presName="vert1" presStyleCnt="0"/>
      <dgm:spPr/>
    </dgm:pt>
    <dgm:pt modelId="{B93D13D2-DE45-3046-84D3-F9655174E50B}" type="pres">
      <dgm:prSet presAssocID="{B29416B3-AEDE-483C-A2B7-F39523A09D39}" presName="thickLine" presStyleLbl="alignNode1" presStyleIdx="1" presStyleCnt="6"/>
      <dgm:spPr/>
    </dgm:pt>
    <dgm:pt modelId="{FD58EC32-D497-4E47-864E-ACBA4B49509F}" type="pres">
      <dgm:prSet presAssocID="{B29416B3-AEDE-483C-A2B7-F39523A09D39}" presName="horz1" presStyleCnt="0"/>
      <dgm:spPr/>
    </dgm:pt>
    <dgm:pt modelId="{54758252-6EE3-C64A-A704-23DA0F17A079}" type="pres">
      <dgm:prSet presAssocID="{B29416B3-AEDE-483C-A2B7-F39523A09D39}" presName="tx1" presStyleLbl="revTx" presStyleIdx="1" presStyleCnt="6"/>
      <dgm:spPr/>
    </dgm:pt>
    <dgm:pt modelId="{13EF0745-E9C3-5848-9F07-DA36AC8B0582}" type="pres">
      <dgm:prSet presAssocID="{B29416B3-AEDE-483C-A2B7-F39523A09D39}" presName="vert1" presStyleCnt="0"/>
      <dgm:spPr/>
    </dgm:pt>
    <dgm:pt modelId="{2F72B4FD-703C-9744-B211-41585B69A145}" type="pres">
      <dgm:prSet presAssocID="{70AB027A-F4F2-46C6-9F69-E7F59AD947A0}" presName="thickLine" presStyleLbl="alignNode1" presStyleIdx="2" presStyleCnt="6"/>
      <dgm:spPr/>
    </dgm:pt>
    <dgm:pt modelId="{AE47B740-575C-D145-924A-D20576F5EA97}" type="pres">
      <dgm:prSet presAssocID="{70AB027A-F4F2-46C6-9F69-E7F59AD947A0}" presName="horz1" presStyleCnt="0"/>
      <dgm:spPr/>
    </dgm:pt>
    <dgm:pt modelId="{1CD8C18C-3E2A-9C49-B105-C2D0664D7137}" type="pres">
      <dgm:prSet presAssocID="{70AB027A-F4F2-46C6-9F69-E7F59AD947A0}" presName="tx1" presStyleLbl="revTx" presStyleIdx="2" presStyleCnt="6"/>
      <dgm:spPr/>
    </dgm:pt>
    <dgm:pt modelId="{70802F40-67E5-0C4E-88BE-C71E2F8599CB}" type="pres">
      <dgm:prSet presAssocID="{70AB027A-F4F2-46C6-9F69-E7F59AD947A0}" presName="vert1" presStyleCnt="0"/>
      <dgm:spPr/>
    </dgm:pt>
    <dgm:pt modelId="{49C60FEB-006A-5B4E-B4D1-DF58F3783231}" type="pres">
      <dgm:prSet presAssocID="{D66C27AE-0329-42A3-9B48-0916745ECA9C}" presName="thickLine" presStyleLbl="alignNode1" presStyleIdx="3" presStyleCnt="6"/>
      <dgm:spPr/>
    </dgm:pt>
    <dgm:pt modelId="{ADF4202B-2903-2349-9AC3-79EC0745CD38}" type="pres">
      <dgm:prSet presAssocID="{D66C27AE-0329-42A3-9B48-0916745ECA9C}" presName="horz1" presStyleCnt="0"/>
      <dgm:spPr/>
    </dgm:pt>
    <dgm:pt modelId="{3C095E95-8240-7E41-B7A6-82010DB36610}" type="pres">
      <dgm:prSet presAssocID="{D66C27AE-0329-42A3-9B48-0916745ECA9C}" presName="tx1" presStyleLbl="revTx" presStyleIdx="3" presStyleCnt="6"/>
      <dgm:spPr/>
    </dgm:pt>
    <dgm:pt modelId="{A2FA0018-377B-AC46-9C98-7C0702025F4F}" type="pres">
      <dgm:prSet presAssocID="{D66C27AE-0329-42A3-9B48-0916745ECA9C}" presName="vert1" presStyleCnt="0"/>
      <dgm:spPr/>
    </dgm:pt>
    <dgm:pt modelId="{3171DAEF-B161-AD40-B575-8EDBDA20D71A}" type="pres">
      <dgm:prSet presAssocID="{A3333635-B90F-4BD2-8498-AF7C1E2CDECC}" presName="thickLine" presStyleLbl="alignNode1" presStyleIdx="4" presStyleCnt="6"/>
      <dgm:spPr/>
    </dgm:pt>
    <dgm:pt modelId="{F3C0EEBD-7E9C-4A44-9253-1111CD46B76F}" type="pres">
      <dgm:prSet presAssocID="{A3333635-B90F-4BD2-8498-AF7C1E2CDECC}" presName="horz1" presStyleCnt="0"/>
      <dgm:spPr/>
    </dgm:pt>
    <dgm:pt modelId="{775EF26A-2CB5-C947-AC54-FF9CCC88344F}" type="pres">
      <dgm:prSet presAssocID="{A3333635-B90F-4BD2-8498-AF7C1E2CDECC}" presName="tx1" presStyleLbl="revTx" presStyleIdx="4" presStyleCnt="6"/>
      <dgm:spPr/>
    </dgm:pt>
    <dgm:pt modelId="{5B8317D5-D65A-A549-A615-104CBD361286}" type="pres">
      <dgm:prSet presAssocID="{A3333635-B90F-4BD2-8498-AF7C1E2CDECC}" presName="vert1" presStyleCnt="0"/>
      <dgm:spPr/>
    </dgm:pt>
    <dgm:pt modelId="{C721E12B-FA41-8D4C-847E-28AF0A3258F5}" type="pres">
      <dgm:prSet presAssocID="{E5156B74-E653-446B-BE60-93E95FF53A08}" presName="thickLine" presStyleLbl="alignNode1" presStyleIdx="5" presStyleCnt="6"/>
      <dgm:spPr/>
    </dgm:pt>
    <dgm:pt modelId="{C1FD6132-1085-EC4B-99B8-0B5E47D88028}" type="pres">
      <dgm:prSet presAssocID="{E5156B74-E653-446B-BE60-93E95FF53A08}" presName="horz1" presStyleCnt="0"/>
      <dgm:spPr/>
    </dgm:pt>
    <dgm:pt modelId="{8BF849C5-59D5-6345-8D94-FA7579B777A4}" type="pres">
      <dgm:prSet presAssocID="{E5156B74-E653-446B-BE60-93E95FF53A08}" presName="tx1" presStyleLbl="revTx" presStyleIdx="5" presStyleCnt="6"/>
      <dgm:spPr/>
    </dgm:pt>
    <dgm:pt modelId="{ECF48205-2304-BC42-9100-ED67FAC4A867}" type="pres">
      <dgm:prSet presAssocID="{E5156B74-E653-446B-BE60-93E95FF53A08}" presName="vert1" presStyleCnt="0"/>
      <dgm:spPr/>
    </dgm:pt>
  </dgm:ptLst>
  <dgm:cxnLst>
    <dgm:cxn modelId="{A8CBC40B-96C0-4ED7-AD0C-5393AC119EA5}" srcId="{E358BC34-8296-422A-98CB-CD50929D405F}" destId="{622F3476-E3F6-415F-8DB0-E6014671A276}" srcOrd="0" destOrd="0" parTransId="{CABA4DF6-11A9-438F-8295-E8C0F92E6F2D}" sibTransId="{616E6CFD-201D-4118-A1FC-96157A4EBE77}"/>
    <dgm:cxn modelId="{4D0F2D0E-032C-41F6-82E0-22C5578748B8}" srcId="{E358BC34-8296-422A-98CB-CD50929D405F}" destId="{D66C27AE-0329-42A3-9B48-0916745ECA9C}" srcOrd="3" destOrd="0" parTransId="{F4D6F908-6DB3-49A3-98B3-6219DA68625F}" sibTransId="{46C804E7-4F37-4771-A2A0-76716FB3FE67}"/>
    <dgm:cxn modelId="{34864210-7C5E-494B-AD31-20A0A0029360}" srcId="{E358BC34-8296-422A-98CB-CD50929D405F}" destId="{A3333635-B90F-4BD2-8498-AF7C1E2CDECC}" srcOrd="4" destOrd="0" parTransId="{DA217B6D-355A-4811-B8EE-70DB1D65F4CC}" sibTransId="{E3D994E9-646F-46D8-A792-9CCFFA430770}"/>
    <dgm:cxn modelId="{5D00A42A-8040-1447-A5B9-6DB52A0E4211}" type="presOf" srcId="{A3333635-B90F-4BD2-8498-AF7C1E2CDECC}" destId="{775EF26A-2CB5-C947-AC54-FF9CCC88344F}" srcOrd="0" destOrd="0" presId="urn:microsoft.com/office/officeart/2008/layout/LinedList"/>
    <dgm:cxn modelId="{9BB0AA37-3FBE-F845-A0DA-B96E3DBD24D1}" type="presOf" srcId="{622F3476-E3F6-415F-8DB0-E6014671A276}" destId="{50A95DAC-7AB6-BC41-AFB3-DECC42A13641}" srcOrd="0" destOrd="0" presId="urn:microsoft.com/office/officeart/2008/layout/LinedList"/>
    <dgm:cxn modelId="{4C70D26C-8E36-BD4B-B651-25DB3525E434}" type="presOf" srcId="{D66C27AE-0329-42A3-9B48-0916745ECA9C}" destId="{3C095E95-8240-7E41-B7A6-82010DB36610}" srcOrd="0" destOrd="0" presId="urn:microsoft.com/office/officeart/2008/layout/LinedList"/>
    <dgm:cxn modelId="{C761FF86-D4D4-4DEC-8520-DF2CF3B870AF}" srcId="{E358BC34-8296-422A-98CB-CD50929D405F}" destId="{70AB027A-F4F2-46C6-9F69-E7F59AD947A0}" srcOrd="2" destOrd="0" parTransId="{EA006A5A-06BC-40FA-AD15-F656053E2628}" sibTransId="{E38C2158-8D9B-46BE-92B3-0EA8DAFC2336}"/>
    <dgm:cxn modelId="{0EDEFFA5-33A5-494C-81B2-24C1F2FEFC5C}" type="presOf" srcId="{E5156B74-E653-446B-BE60-93E95FF53A08}" destId="{8BF849C5-59D5-6345-8D94-FA7579B777A4}" srcOrd="0" destOrd="0" presId="urn:microsoft.com/office/officeart/2008/layout/LinedList"/>
    <dgm:cxn modelId="{E861BCAD-1A27-4D33-8543-A857BB048397}" srcId="{E358BC34-8296-422A-98CB-CD50929D405F}" destId="{B29416B3-AEDE-483C-A2B7-F39523A09D39}" srcOrd="1" destOrd="0" parTransId="{140285DA-9B9D-4C32-835F-BA7DCCBBB7AD}" sibTransId="{7D5C7F0C-F49E-42C6-97FC-09D04C4D9502}"/>
    <dgm:cxn modelId="{570694BF-C8CF-E448-92D0-E795A0174364}" type="presOf" srcId="{70AB027A-F4F2-46C6-9F69-E7F59AD947A0}" destId="{1CD8C18C-3E2A-9C49-B105-C2D0664D7137}" srcOrd="0" destOrd="0" presId="urn:microsoft.com/office/officeart/2008/layout/LinedList"/>
    <dgm:cxn modelId="{C84461E8-DCCF-6246-8735-CB596B4525C4}" type="presOf" srcId="{E358BC34-8296-422A-98CB-CD50929D405F}" destId="{F28A7F00-BE22-AD43-85CD-A5989FBE98E6}" srcOrd="0" destOrd="0" presId="urn:microsoft.com/office/officeart/2008/layout/LinedList"/>
    <dgm:cxn modelId="{768108F0-498F-0F4B-9E20-16FA4261C015}" type="presOf" srcId="{B29416B3-AEDE-483C-A2B7-F39523A09D39}" destId="{54758252-6EE3-C64A-A704-23DA0F17A079}" srcOrd="0" destOrd="0" presId="urn:microsoft.com/office/officeart/2008/layout/LinedList"/>
    <dgm:cxn modelId="{CC84E1F8-BFF3-40DF-B034-2496C925A428}" srcId="{E358BC34-8296-422A-98CB-CD50929D405F}" destId="{E5156B74-E653-446B-BE60-93E95FF53A08}" srcOrd="5" destOrd="0" parTransId="{40DFF2DB-5F07-4919-ADC5-C001F2A06598}" sibTransId="{D2626CEF-8882-477E-89B2-3CA0C2638AB3}"/>
    <dgm:cxn modelId="{E9A14419-FF07-DE48-B8E9-7E6DF05680F1}" type="presParOf" srcId="{F28A7F00-BE22-AD43-85CD-A5989FBE98E6}" destId="{08AEDF2E-410B-354A-A9FA-A9E5217B9CA2}" srcOrd="0" destOrd="0" presId="urn:microsoft.com/office/officeart/2008/layout/LinedList"/>
    <dgm:cxn modelId="{BF6F6B2B-8EA5-444A-8544-B9111F83364E}" type="presParOf" srcId="{F28A7F00-BE22-AD43-85CD-A5989FBE98E6}" destId="{A2367EF2-E2F7-7642-A769-9AA8FD00B592}" srcOrd="1" destOrd="0" presId="urn:microsoft.com/office/officeart/2008/layout/LinedList"/>
    <dgm:cxn modelId="{1571A196-9756-F241-AA28-37221D2EA7AB}" type="presParOf" srcId="{A2367EF2-E2F7-7642-A769-9AA8FD00B592}" destId="{50A95DAC-7AB6-BC41-AFB3-DECC42A13641}" srcOrd="0" destOrd="0" presId="urn:microsoft.com/office/officeart/2008/layout/LinedList"/>
    <dgm:cxn modelId="{03A60469-121D-E14C-9A32-4B9687D6725D}" type="presParOf" srcId="{A2367EF2-E2F7-7642-A769-9AA8FD00B592}" destId="{91812D80-C8A2-A34A-9092-CA8D4EA7DAF0}" srcOrd="1" destOrd="0" presId="urn:microsoft.com/office/officeart/2008/layout/LinedList"/>
    <dgm:cxn modelId="{781F7E56-908D-5745-BF0A-317D96271B57}" type="presParOf" srcId="{F28A7F00-BE22-AD43-85CD-A5989FBE98E6}" destId="{B93D13D2-DE45-3046-84D3-F9655174E50B}" srcOrd="2" destOrd="0" presId="urn:microsoft.com/office/officeart/2008/layout/LinedList"/>
    <dgm:cxn modelId="{3D821E5B-BC64-7744-8B69-849C8E60294F}" type="presParOf" srcId="{F28A7F00-BE22-AD43-85CD-A5989FBE98E6}" destId="{FD58EC32-D497-4E47-864E-ACBA4B49509F}" srcOrd="3" destOrd="0" presId="urn:microsoft.com/office/officeart/2008/layout/LinedList"/>
    <dgm:cxn modelId="{E91551EC-3B8D-1647-8C11-7E9FDE6BB6B2}" type="presParOf" srcId="{FD58EC32-D497-4E47-864E-ACBA4B49509F}" destId="{54758252-6EE3-C64A-A704-23DA0F17A079}" srcOrd="0" destOrd="0" presId="urn:microsoft.com/office/officeart/2008/layout/LinedList"/>
    <dgm:cxn modelId="{78C4CBFB-9692-0644-B733-1A661BF9922A}" type="presParOf" srcId="{FD58EC32-D497-4E47-864E-ACBA4B49509F}" destId="{13EF0745-E9C3-5848-9F07-DA36AC8B0582}" srcOrd="1" destOrd="0" presId="urn:microsoft.com/office/officeart/2008/layout/LinedList"/>
    <dgm:cxn modelId="{D3625292-EC7E-DD46-84D4-5A83FCB48898}" type="presParOf" srcId="{F28A7F00-BE22-AD43-85CD-A5989FBE98E6}" destId="{2F72B4FD-703C-9744-B211-41585B69A145}" srcOrd="4" destOrd="0" presId="urn:microsoft.com/office/officeart/2008/layout/LinedList"/>
    <dgm:cxn modelId="{3152D08C-3CF2-DC4B-B4E9-45664AB2F37E}" type="presParOf" srcId="{F28A7F00-BE22-AD43-85CD-A5989FBE98E6}" destId="{AE47B740-575C-D145-924A-D20576F5EA97}" srcOrd="5" destOrd="0" presId="urn:microsoft.com/office/officeart/2008/layout/LinedList"/>
    <dgm:cxn modelId="{FC0FC504-AF51-9B4F-9EFE-1D1718D98FF6}" type="presParOf" srcId="{AE47B740-575C-D145-924A-D20576F5EA97}" destId="{1CD8C18C-3E2A-9C49-B105-C2D0664D7137}" srcOrd="0" destOrd="0" presId="urn:microsoft.com/office/officeart/2008/layout/LinedList"/>
    <dgm:cxn modelId="{ACC34380-67F1-CE4A-B4A3-4C3B4ECF0757}" type="presParOf" srcId="{AE47B740-575C-D145-924A-D20576F5EA97}" destId="{70802F40-67E5-0C4E-88BE-C71E2F8599CB}" srcOrd="1" destOrd="0" presId="urn:microsoft.com/office/officeart/2008/layout/LinedList"/>
    <dgm:cxn modelId="{42AA7FEB-B574-CB4F-A61F-5193C1C4FD23}" type="presParOf" srcId="{F28A7F00-BE22-AD43-85CD-A5989FBE98E6}" destId="{49C60FEB-006A-5B4E-B4D1-DF58F3783231}" srcOrd="6" destOrd="0" presId="urn:microsoft.com/office/officeart/2008/layout/LinedList"/>
    <dgm:cxn modelId="{47F61B36-9EF2-4F42-BC5A-3ECF95D2956E}" type="presParOf" srcId="{F28A7F00-BE22-AD43-85CD-A5989FBE98E6}" destId="{ADF4202B-2903-2349-9AC3-79EC0745CD38}" srcOrd="7" destOrd="0" presId="urn:microsoft.com/office/officeart/2008/layout/LinedList"/>
    <dgm:cxn modelId="{A2B6F56E-2F81-3B43-A8A4-BF538D51A449}" type="presParOf" srcId="{ADF4202B-2903-2349-9AC3-79EC0745CD38}" destId="{3C095E95-8240-7E41-B7A6-82010DB36610}" srcOrd="0" destOrd="0" presId="urn:microsoft.com/office/officeart/2008/layout/LinedList"/>
    <dgm:cxn modelId="{F2234A08-EA0A-DF47-9914-F8B24BE04C5C}" type="presParOf" srcId="{ADF4202B-2903-2349-9AC3-79EC0745CD38}" destId="{A2FA0018-377B-AC46-9C98-7C0702025F4F}" srcOrd="1" destOrd="0" presId="urn:microsoft.com/office/officeart/2008/layout/LinedList"/>
    <dgm:cxn modelId="{854F4115-D948-8F41-BD37-B6288E758061}" type="presParOf" srcId="{F28A7F00-BE22-AD43-85CD-A5989FBE98E6}" destId="{3171DAEF-B161-AD40-B575-8EDBDA20D71A}" srcOrd="8" destOrd="0" presId="urn:microsoft.com/office/officeart/2008/layout/LinedList"/>
    <dgm:cxn modelId="{E9E6E0AB-2469-2B45-AE61-BCA599A63096}" type="presParOf" srcId="{F28A7F00-BE22-AD43-85CD-A5989FBE98E6}" destId="{F3C0EEBD-7E9C-4A44-9253-1111CD46B76F}" srcOrd="9" destOrd="0" presId="urn:microsoft.com/office/officeart/2008/layout/LinedList"/>
    <dgm:cxn modelId="{3E4A2B9E-303D-8248-BFBC-25560C419616}" type="presParOf" srcId="{F3C0EEBD-7E9C-4A44-9253-1111CD46B76F}" destId="{775EF26A-2CB5-C947-AC54-FF9CCC88344F}" srcOrd="0" destOrd="0" presId="urn:microsoft.com/office/officeart/2008/layout/LinedList"/>
    <dgm:cxn modelId="{0FF499EB-1077-1542-B5B4-D0BFA08D56E8}" type="presParOf" srcId="{F3C0EEBD-7E9C-4A44-9253-1111CD46B76F}" destId="{5B8317D5-D65A-A549-A615-104CBD361286}" srcOrd="1" destOrd="0" presId="urn:microsoft.com/office/officeart/2008/layout/LinedList"/>
    <dgm:cxn modelId="{54A9EB43-5734-6D44-8DC6-533E590B7883}" type="presParOf" srcId="{F28A7F00-BE22-AD43-85CD-A5989FBE98E6}" destId="{C721E12B-FA41-8D4C-847E-28AF0A3258F5}" srcOrd="10" destOrd="0" presId="urn:microsoft.com/office/officeart/2008/layout/LinedList"/>
    <dgm:cxn modelId="{3E8666A5-C518-A84C-8C84-CBAC942EA0C3}" type="presParOf" srcId="{F28A7F00-BE22-AD43-85CD-A5989FBE98E6}" destId="{C1FD6132-1085-EC4B-99B8-0B5E47D88028}" srcOrd="11" destOrd="0" presId="urn:microsoft.com/office/officeart/2008/layout/LinedList"/>
    <dgm:cxn modelId="{7D1A0635-A967-7846-B0C5-635A94991A27}" type="presParOf" srcId="{C1FD6132-1085-EC4B-99B8-0B5E47D88028}" destId="{8BF849C5-59D5-6345-8D94-FA7579B777A4}" srcOrd="0" destOrd="0" presId="urn:microsoft.com/office/officeart/2008/layout/LinedList"/>
    <dgm:cxn modelId="{D3D4B5BA-87CA-AC4A-98C0-97AA05AFE51E}" type="presParOf" srcId="{C1FD6132-1085-EC4B-99B8-0B5E47D88028}" destId="{ECF48205-2304-BC42-9100-ED67FAC4A86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91B57-C951-4659-80D9-A56C858F5454}">
      <dsp:nvSpPr>
        <dsp:cNvPr id="0" name=""/>
        <dsp:cNvSpPr/>
      </dsp:nvSpPr>
      <dsp:spPr>
        <a:xfrm>
          <a:off x="0" y="443"/>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24E60-4B05-422D-A163-7C6F2DE2F780}">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B916-0D0F-43D3-86EC-364FB2FC4911}">
      <dsp:nvSpPr>
        <dsp:cNvPr id="0" name=""/>
        <dsp:cNvSpPr/>
      </dsp:nvSpPr>
      <dsp:spPr>
        <a:xfrm>
          <a:off x="1199616" y="443"/>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dirty="0"/>
            <a:t>8 clases teórico-práctica</a:t>
          </a:r>
          <a:endParaRPr lang="en-US" sz="2500" kern="1200" dirty="0"/>
        </a:p>
      </dsp:txBody>
      <dsp:txXfrm>
        <a:off x="1199616" y="443"/>
        <a:ext cx="9491648" cy="1038628"/>
      </dsp:txXfrm>
    </dsp:sp>
    <dsp:sp modelId="{D7147BCD-3667-4454-A4B4-7B0ABC181F19}">
      <dsp:nvSpPr>
        <dsp:cNvPr id="0" name=""/>
        <dsp:cNvSpPr/>
      </dsp:nvSpPr>
      <dsp:spPr>
        <a:xfrm>
          <a:off x="0" y="1298729"/>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9D1B1D-39A2-45C9-9415-4A72F9434A9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9440D-3545-48EE-83DF-5C241F7DA10D}">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Clases con diapositivas y desarrollo en notebooks</a:t>
          </a:r>
          <a:endParaRPr lang="en-US" sz="2500" kern="1200"/>
        </a:p>
      </dsp:txBody>
      <dsp:txXfrm>
        <a:off x="1199616" y="1298729"/>
        <a:ext cx="9491648" cy="1038628"/>
      </dsp:txXfrm>
    </dsp:sp>
    <dsp:sp modelId="{A9DAEE41-CA7D-4B93-87F0-6118EF334807}">
      <dsp:nvSpPr>
        <dsp:cNvPr id="0" name=""/>
        <dsp:cNvSpPr/>
      </dsp:nvSpPr>
      <dsp:spPr>
        <a:xfrm>
          <a:off x="0" y="2597015"/>
          <a:ext cx="10691265" cy="103862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EE7C6-5385-4427-B5D6-4914D43EEC08}">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7EABC3-4276-4598-A84A-D70A1AE22330}">
      <dsp:nvSpPr>
        <dsp:cNvPr id="0" name=""/>
        <dsp:cNvSpPr/>
      </dsp:nvSpPr>
      <dsp:spPr>
        <a:xfrm>
          <a:off x="1199616" y="2597015"/>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1111250">
            <a:lnSpc>
              <a:spcPct val="90000"/>
            </a:lnSpc>
            <a:spcBef>
              <a:spcPct val="0"/>
            </a:spcBef>
            <a:spcAft>
              <a:spcPct val="35000"/>
            </a:spcAft>
            <a:buNone/>
          </a:pPr>
          <a:r>
            <a:rPr lang="es-ES_tradnl" sz="2500" kern="1200"/>
            <a:t>Estructura de las clases</a:t>
          </a:r>
          <a:endParaRPr lang="en-US" sz="2500" kern="1200"/>
        </a:p>
      </dsp:txBody>
      <dsp:txXfrm>
        <a:off x="1199616" y="2597015"/>
        <a:ext cx="4811069" cy="1038628"/>
      </dsp:txXfrm>
    </dsp:sp>
    <dsp:sp modelId="{75DA291F-A569-4847-89B1-998C8FC64064}">
      <dsp:nvSpPr>
        <dsp:cNvPr id="0" name=""/>
        <dsp:cNvSpPr/>
      </dsp:nvSpPr>
      <dsp:spPr>
        <a:xfrm>
          <a:off x="6010685" y="2597015"/>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711200">
            <a:lnSpc>
              <a:spcPct val="90000"/>
            </a:lnSpc>
            <a:spcBef>
              <a:spcPct val="0"/>
            </a:spcBef>
            <a:spcAft>
              <a:spcPct val="35000"/>
            </a:spcAft>
            <a:buNone/>
          </a:pPr>
          <a:r>
            <a:rPr lang="es-ES_tradnl" sz="1600" kern="1200"/>
            <a:t>10 minutos de repaso de clase anterior</a:t>
          </a:r>
          <a:endParaRPr lang="en-US" sz="1600" kern="1200"/>
        </a:p>
        <a:p>
          <a:pPr marL="0" lvl="0" indent="0" algn="l" defTabSz="711200">
            <a:lnSpc>
              <a:spcPct val="90000"/>
            </a:lnSpc>
            <a:spcBef>
              <a:spcPct val="0"/>
            </a:spcBef>
            <a:spcAft>
              <a:spcPct val="35000"/>
            </a:spcAft>
            <a:buNone/>
          </a:pPr>
          <a:r>
            <a:rPr lang="es-ES_tradnl" sz="1600" kern="1200"/>
            <a:t>3 bloques de 50 minutos de clase teórico-practicas</a:t>
          </a:r>
          <a:endParaRPr lang="en-US" sz="1600" kern="1200"/>
        </a:p>
        <a:p>
          <a:pPr marL="0" lvl="0" indent="0" algn="l" defTabSz="711200">
            <a:lnSpc>
              <a:spcPct val="90000"/>
            </a:lnSpc>
            <a:spcBef>
              <a:spcPct val="0"/>
            </a:spcBef>
            <a:spcAft>
              <a:spcPct val="35000"/>
            </a:spcAft>
            <a:buNone/>
          </a:pPr>
          <a:r>
            <a:rPr lang="es-ES_tradnl" sz="1600" kern="1200"/>
            <a:t>2 recreos de 10 minutos</a:t>
          </a:r>
          <a:endParaRPr lang="en-US" sz="1600" kern="1200"/>
        </a:p>
      </dsp:txBody>
      <dsp:txXfrm>
        <a:off x="6010685" y="2597015"/>
        <a:ext cx="4680579" cy="1038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EDF2E-410B-354A-A9FA-A9E5217B9CA2}">
      <dsp:nvSpPr>
        <dsp:cNvPr id="0" name=""/>
        <dsp:cNvSpPr/>
      </dsp:nvSpPr>
      <dsp:spPr>
        <a:xfrm>
          <a:off x="0" y="1775"/>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A95DAC-7AB6-BC41-AFB3-DECC42A13641}">
      <dsp:nvSpPr>
        <dsp:cNvPr id="0" name=""/>
        <dsp:cNvSpPr/>
      </dsp:nvSpPr>
      <dsp:spPr>
        <a:xfrm>
          <a:off x="0" y="1775"/>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3 Trabajos Prácticos con entrega a 14 días posteriores de cuando fue presentado. Los trabajos pueden ser presentados individualmente o grupalmente (máxima 4 personas por grupo)</a:t>
          </a:r>
        </a:p>
      </dsp:txBody>
      <dsp:txXfrm>
        <a:off x="0" y="1775"/>
        <a:ext cx="10691265" cy="605422"/>
      </dsp:txXfrm>
    </dsp:sp>
    <dsp:sp modelId="{B93D13D2-DE45-3046-84D3-F9655174E50B}">
      <dsp:nvSpPr>
        <dsp:cNvPr id="0" name=""/>
        <dsp:cNvSpPr/>
      </dsp:nvSpPr>
      <dsp:spPr>
        <a:xfrm>
          <a:off x="0" y="607198"/>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58252-6EE3-C64A-A704-23DA0F17A079}">
      <dsp:nvSpPr>
        <dsp:cNvPr id="0" name=""/>
        <dsp:cNvSpPr/>
      </dsp:nvSpPr>
      <dsp:spPr>
        <a:xfrm>
          <a:off x="0" y="607198"/>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Los trabajos prácticos se aprueban con 4. Tiene una instancia de corrección 7 días después de la última clase y se </a:t>
          </a:r>
          <a:br>
            <a:rPr lang="es-ES_tradnl" sz="1700" kern="1200" noProof="0" dirty="0"/>
          </a:br>
          <a:r>
            <a:rPr lang="es-ES_tradnl" sz="1700" kern="1200" noProof="0" dirty="0"/>
            <a:t>puede corregir solamente los trabajos con menos de 4.</a:t>
          </a:r>
        </a:p>
      </dsp:txBody>
      <dsp:txXfrm>
        <a:off x="0" y="607198"/>
        <a:ext cx="10691265" cy="605422"/>
      </dsp:txXfrm>
    </dsp:sp>
    <dsp:sp modelId="{2F72B4FD-703C-9744-B211-41585B69A145}">
      <dsp:nvSpPr>
        <dsp:cNvPr id="0" name=""/>
        <dsp:cNvSpPr/>
      </dsp:nvSpPr>
      <dsp:spPr>
        <a:xfrm>
          <a:off x="0" y="1212621"/>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D8C18C-3E2A-9C49-B105-C2D0664D7137}">
      <dsp:nvSpPr>
        <dsp:cNvPr id="0" name=""/>
        <dsp:cNvSpPr/>
      </dsp:nvSpPr>
      <dsp:spPr>
        <a:xfrm>
          <a:off x="0" y="1212621"/>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Los tres </a:t>
          </a:r>
          <a:r>
            <a:rPr lang="es-ES_tradnl" sz="1700" kern="1200" noProof="0" dirty="0" err="1"/>
            <a:t>TPs</a:t>
          </a:r>
          <a:r>
            <a:rPr lang="es-ES_tradnl" sz="1700" kern="1200" noProof="0" dirty="0"/>
            <a:t> tienen que estar aprobados. </a:t>
          </a:r>
          <a:r>
            <a:rPr lang="es-ES_tradnl" sz="1700" kern="1200" dirty="0"/>
            <a:t>Un TP no entregado en fecha se considera desaprobado.</a:t>
          </a:r>
          <a:r>
            <a:rPr lang="es-ES_tradnl" sz="1700" kern="1200" noProof="0" dirty="0"/>
            <a:t> </a:t>
          </a:r>
        </a:p>
      </dsp:txBody>
      <dsp:txXfrm>
        <a:off x="0" y="1212621"/>
        <a:ext cx="10691265" cy="605422"/>
      </dsp:txXfrm>
    </dsp:sp>
    <dsp:sp modelId="{49C60FEB-006A-5B4E-B4D1-DF58F3783231}">
      <dsp:nvSpPr>
        <dsp:cNvPr id="0" name=""/>
        <dsp:cNvSpPr/>
      </dsp:nvSpPr>
      <dsp:spPr>
        <a:xfrm>
          <a:off x="0" y="1818044"/>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095E95-8240-7E41-B7A6-82010DB36610}">
      <dsp:nvSpPr>
        <dsp:cNvPr id="0" name=""/>
        <dsp:cNvSpPr/>
      </dsp:nvSpPr>
      <dsp:spPr>
        <a:xfrm>
          <a:off x="0" y="1818044"/>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La nota final es la </a:t>
          </a:r>
          <a:r>
            <a:rPr lang="es-ES_tradnl" sz="1700" b="1" kern="1200" noProof="0" dirty="0"/>
            <a:t>mediana</a:t>
          </a:r>
          <a:r>
            <a:rPr lang="es-ES_tradnl" sz="1700" kern="1200" noProof="0" dirty="0"/>
            <a:t> de las notas de los </a:t>
          </a:r>
          <a:r>
            <a:rPr lang="es-ES_tradnl" sz="1700" kern="1200" noProof="0" dirty="0" err="1"/>
            <a:t>TPs</a:t>
          </a:r>
          <a:r>
            <a:rPr lang="es-ES_tradnl" sz="1700" kern="1200" noProof="0" dirty="0"/>
            <a:t>.</a:t>
          </a:r>
        </a:p>
      </dsp:txBody>
      <dsp:txXfrm>
        <a:off x="0" y="1818044"/>
        <a:ext cx="10691265" cy="605422"/>
      </dsp:txXfrm>
    </dsp:sp>
    <dsp:sp modelId="{3171DAEF-B161-AD40-B575-8EDBDA20D71A}">
      <dsp:nvSpPr>
        <dsp:cNvPr id="0" name=""/>
        <dsp:cNvSpPr/>
      </dsp:nvSpPr>
      <dsp:spPr>
        <a:xfrm>
          <a:off x="0" y="2423466"/>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EF26A-2CB5-C947-AC54-FF9CCC88344F}">
      <dsp:nvSpPr>
        <dsp:cNvPr id="0" name=""/>
        <dsp:cNvSpPr/>
      </dsp:nvSpPr>
      <dsp:spPr>
        <a:xfrm>
          <a:off x="0" y="2423466"/>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La entrega es por el aula virtual, ya sea el envío del contenido o el link a repositorio (de GitHub o </a:t>
          </a:r>
          <a:r>
            <a:rPr lang="es-ES_tradnl" sz="1700" kern="1200" noProof="0" dirty="0" err="1"/>
            <a:t>GitLab</a:t>
          </a:r>
          <a:r>
            <a:rPr lang="es-ES_tradnl" sz="1700" kern="1200" noProof="0" dirty="0"/>
            <a:t>) con el trabajo. </a:t>
          </a:r>
        </a:p>
      </dsp:txBody>
      <dsp:txXfrm>
        <a:off x="0" y="2423466"/>
        <a:ext cx="10691265" cy="605422"/>
      </dsp:txXfrm>
    </dsp:sp>
    <dsp:sp modelId="{C721E12B-FA41-8D4C-847E-28AF0A3258F5}">
      <dsp:nvSpPr>
        <dsp:cNvPr id="0" name=""/>
        <dsp:cNvSpPr/>
      </dsp:nvSpPr>
      <dsp:spPr>
        <a:xfrm>
          <a:off x="0" y="3028889"/>
          <a:ext cx="1069126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849C5-59D5-6345-8D94-FA7579B777A4}">
      <dsp:nvSpPr>
        <dsp:cNvPr id="0" name=""/>
        <dsp:cNvSpPr/>
      </dsp:nvSpPr>
      <dsp:spPr>
        <a:xfrm>
          <a:off x="0" y="3028889"/>
          <a:ext cx="10691265" cy="605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_tradnl" sz="1700" kern="1200" noProof="0" dirty="0"/>
            <a:t>Criterio de evaluación: </a:t>
          </a:r>
          <a:r>
            <a:rPr lang="en-US" sz="1700" kern="1200" noProof="0" dirty="0">
              <a:hlinkClick xmlns:r="http://schemas.openxmlformats.org/officeDocument/2006/relationships" r:id="rId1"/>
            </a:rPr>
            <a:t>https://github.com/facundolucianna/Apre_Aut_CEIoT/blob/main/CriteriosAprobacion.md</a:t>
          </a:r>
          <a:endParaRPr lang="en-US" sz="1700" kern="1200" noProof="0" dirty="0"/>
        </a:p>
      </dsp:txBody>
      <dsp:txXfrm>
        <a:off x="0" y="3028889"/>
        <a:ext cx="10691265" cy="605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16/6/24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778112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2153423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1059320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683849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3576856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3930188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816975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3422216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152227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Buscamos que la predicción sea lo más cerca al y verdadero.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1869903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286613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3600726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8000" dirty="0"/>
              <a:t>Por ejemplo, las entradas podrían ser imágenes de una cámara, cada una acompañada de una salida que diga "autobús" o "peatón", etc. Una salida como esta se llama etiqueta.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2838966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hypothesis space might be the set of polynomials of degree 3; or the set of </a:t>
            </a:r>
            <a:r>
              <a:rPr lang="en-US" sz="1800" dirty="0" err="1">
                <a:effectLst/>
                <a:latin typeface="NimbusRomNo9L"/>
              </a:rPr>
              <a:t>Javascript</a:t>
            </a:r>
            <a:r>
              <a:rPr lang="en-US" sz="1800" dirty="0">
                <a:effectLst/>
                <a:latin typeface="NimbusRomNo9L"/>
              </a:rPr>
              <a:t> functions; or the set of 3-SAT Boolean logic formulas. </a:t>
            </a:r>
            <a:endParaRPr lang="en-US" sz="8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835881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2030427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357781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22322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4068325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679425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4122015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1069826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371740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A program for predicting stock market prices must learn to adapt when conditions change from boom to bust.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dirty="0">
                <a:effectLst/>
                <a:latin typeface="NimbusRomNo9L"/>
              </a:rPr>
              <a:t>Most people are good at recognizing the faces of family members, but they do it subconsciously, so even the best programmers don’t know how to program a computer to accomplish that task, except by using machine learning algorithms. </a:t>
            </a:r>
            <a:endParaRPr lang="en-US" sz="9600" dirty="0"/>
          </a:p>
          <a:p>
            <a:pPr marL="1371600" marR="0" lvl="0" indent="-1371600" algn="l" defTabSz="914400" rtl="0" eaLnBrk="1" fontAlgn="auto" latinLnBrk="0" hangingPunct="1">
              <a:lnSpc>
                <a:spcPct val="100000"/>
              </a:lnSpc>
              <a:spcBef>
                <a:spcPts val="0"/>
              </a:spcBef>
              <a:spcAft>
                <a:spcPts val="0"/>
              </a:spcAft>
              <a:buClrTx/>
              <a:buSzTx/>
              <a:buFontTx/>
              <a:buAutoNum type="arabicParenR"/>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446441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926737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428057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95309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486776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542748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Dar el ejemplo de COVID19 y las placas.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FFFFFF"/>
                </a:highlight>
                <a:latin typeface="LiberationSerif"/>
              </a:rPr>
              <a:t>El set de </a:t>
            </a:r>
            <a:r>
              <a:rPr lang="en-US" sz="1800" dirty="0" err="1">
                <a:effectLst/>
                <a:highlight>
                  <a:srgbClr val="FFFFFF"/>
                </a:highlight>
                <a:latin typeface="LiberationSerif"/>
              </a:rPr>
              <a:t>evaluación</a:t>
            </a:r>
            <a:r>
              <a:rPr lang="en-US" sz="1800" dirty="0">
                <a:effectLst/>
                <a:highlight>
                  <a:srgbClr val="FFFFFF"/>
                </a:highlight>
                <a:latin typeface="LiberationSerif"/>
              </a:rPr>
              <a:t> es </a:t>
            </a:r>
            <a:r>
              <a:rPr lang="en-US" sz="1800" dirty="0" err="1">
                <a:effectLst/>
                <a:highlight>
                  <a:srgbClr val="FFFFFF"/>
                </a:highlight>
                <a:latin typeface="LiberationSerif"/>
              </a:rPr>
              <a:t>importante</a:t>
            </a:r>
            <a:r>
              <a:rPr lang="en-US" sz="1800" dirty="0">
                <a:effectLst/>
                <a:highlight>
                  <a:srgbClr val="FFFFFF"/>
                </a:highlight>
                <a:latin typeface="LiberationSerif"/>
              </a:rPr>
              <a:t>, </a:t>
            </a:r>
            <a:r>
              <a:rPr lang="en-US" sz="1800" dirty="0" err="1">
                <a:effectLst/>
                <a:highlight>
                  <a:srgbClr val="FFFFFF"/>
                </a:highlight>
                <a:latin typeface="LiberationSerif"/>
              </a:rPr>
              <a:t>pero</a:t>
            </a:r>
            <a:r>
              <a:rPr lang="en-US" sz="1800" dirty="0">
                <a:effectLst/>
                <a:highlight>
                  <a:srgbClr val="FFFFFF"/>
                </a:highlight>
                <a:latin typeface="LiberationSerif"/>
              </a:rPr>
              <a:t> recorder que se </a:t>
            </a:r>
            <a:r>
              <a:rPr lang="en-US" sz="1800" dirty="0" err="1">
                <a:effectLst/>
                <a:highlight>
                  <a:srgbClr val="FFFFFF"/>
                </a:highlight>
                <a:latin typeface="LiberationSerif"/>
              </a:rPr>
              <a:t>usa</a:t>
            </a:r>
            <a:r>
              <a:rPr lang="en-US" sz="1800" dirty="0">
                <a:effectLst/>
                <a:highlight>
                  <a:srgbClr val="FFFFFF"/>
                </a:highlight>
                <a:latin typeface="LiberationSerif"/>
              </a:rPr>
              <a:t> </a:t>
            </a:r>
            <a:r>
              <a:rPr lang="en-US" sz="1800" dirty="0" err="1">
                <a:effectLst/>
                <a:highlight>
                  <a:srgbClr val="FFFFFF"/>
                </a:highlight>
                <a:latin typeface="LiberationSerif"/>
              </a:rPr>
              <a:t>en</a:t>
            </a:r>
            <a:r>
              <a:rPr lang="en-US" sz="1800" dirty="0">
                <a:effectLst/>
                <a:highlight>
                  <a:srgbClr val="FFFFFF"/>
                </a:highlight>
                <a:latin typeface="LiberationSerif"/>
              </a:rPr>
              <a:t> </a:t>
            </a:r>
            <a:r>
              <a:rPr lang="en-US" sz="1800" dirty="0" err="1">
                <a:effectLst/>
                <a:highlight>
                  <a:srgbClr val="FFFFFF"/>
                </a:highlight>
                <a:latin typeface="LiberationSerif"/>
              </a:rPr>
              <a:t>el</a:t>
            </a:r>
            <a:r>
              <a:rPr lang="en-US" sz="1800" dirty="0">
                <a:effectLst/>
                <a:highlight>
                  <a:srgbClr val="FFFFFF"/>
                </a:highlight>
                <a:latin typeface="LiberationSerif"/>
              </a:rPr>
              <a:t> ultimo paso, no para </a:t>
            </a:r>
            <a:r>
              <a:rPr lang="en-US" sz="1800" dirty="0" err="1">
                <a:effectLst/>
                <a:highlight>
                  <a:srgbClr val="FFFFFF"/>
                </a:highlight>
                <a:latin typeface="LiberationSerif"/>
              </a:rPr>
              <a:t>seleccionar</a:t>
            </a:r>
            <a:r>
              <a:rPr lang="en-US" sz="1800" dirty="0">
                <a:effectLst/>
                <a:highlight>
                  <a:srgbClr val="FFFFFF"/>
                </a:highlight>
                <a:latin typeface="LiberationSerif"/>
              </a:rPr>
              <a:t> </a:t>
            </a:r>
            <a:r>
              <a:rPr lang="en-US" sz="1800" dirty="0" err="1">
                <a:effectLst/>
                <a:highlight>
                  <a:srgbClr val="FFFFFF"/>
                </a:highlight>
                <a:latin typeface="LiberationSerif"/>
              </a:rPr>
              <a:t>modelo</a:t>
            </a:r>
            <a:r>
              <a:rPr lang="en-US" sz="1800" dirty="0">
                <a:effectLst/>
                <a:highlight>
                  <a:srgbClr val="FFFFFF"/>
                </a:highlight>
                <a:latin typeface="LiberationSerif"/>
              </a:rPr>
              <a:t>. A bigger problem is if you use the test/train split not just to judge a model but also to </a:t>
            </a:r>
            <a:r>
              <a:rPr lang="en-US" sz="1800" i="1" dirty="0">
                <a:effectLst/>
                <a:highlight>
                  <a:srgbClr val="FFFFFF"/>
                </a:highlight>
                <a:latin typeface="LiberationSerif"/>
              </a:rPr>
              <a:t>choose </a:t>
            </a:r>
            <a:r>
              <a:rPr lang="en-US" sz="1800" dirty="0">
                <a:effectLst/>
                <a:highlight>
                  <a:srgbClr val="FFFFFF"/>
                </a:highlight>
                <a:latin typeface="LiberationSerif"/>
              </a:rPr>
              <a:t>from among many models. </a:t>
            </a:r>
            <a:endParaRPr lang="en-US" sz="8000" dirty="0">
              <a:effectLst/>
              <a:highlight>
                <a:srgbClr val="FFFFFF"/>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772989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051328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121682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4151073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293356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Tabla: </a:t>
            </a:r>
            <a:r>
              <a:rPr lang="en-US" sz="1800" dirty="0">
                <a:effectLst/>
                <a:latin typeface="CMTI9"/>
              </a:rPr>
              <a:t>Average percentage of words or characters in an email message equal to the indicated word or character. We have chosen the words and characters showing the largest difference between </a:t>
            </a:r>
            <a:r>
              <a:rPr lang="en-US" sz="1800" dirty="0">
                <a:effectLst/>
                <a:latin typeface="CMTT9"/>
              </a:rPr>
              <a:t>spam </a:t>
            </a:r>
            <a:r>
              <a:rPr lang="en-US" sz="1800" dirty="0">
                <a:effectLst/>
                <a:latin typeface="CMTI9"/>
              </a:rPr>
              <a:t>and </a:t>
            </a:r>
            <a:r>
              <a:rPr lang="en-US" sz="1800" dirty="0">
                <a:effectLst/>
                <a:latin typeface="CMTT9"/>
              </a:rPr>
              <a:t>email</a:t>
            </a:r>
            <a:r>
              <a:rPr lang="en-US" sz="1800" dirty="0">
                <a:effectLst/>
                <a:latin typeface="CMTI9"/>
              </a:rPr>
              <a:t>. </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3154381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2403501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248232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1877917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1987511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3323714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2168443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58</a:t>
            </a:fld>
            <a:endParaRPr lang="es-ES_tradnl"/>
          </a:p>
        </p:txBody>
      </p:sp>
    </p:spTree>
    <p:extLst>
      <p:ext uri="{BB962C8B-B14F-4D97-AF65-F5344CB8AC3E}">
        <p14:creationId xmlns:p14="http://schemas.microsoft.com/office/powerpoint/2010/main" val="3185311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59</a:t>
            </a:fld>
            <a:endParaRPr lang="es-ES_tradnl"/>
          </a:p>
        </p:txBody>
      </p:sp>
    </p:spTree>
    <p:extLst>
      <p:ext uri="{BB962C8B-B14F-4D97-AF65-F5344CB8AC3E}">
        <p14:creationId xmlns:p14="http://schemas.microsoft.com/office/powerpoint/2010/main" val="233440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60</a:t>
            </a:fld>
            <a:endParaRPr lang="es-ES_tradnl"/>
          </a:p>
        </p:txBody>
      </p:sp>
    </p:spTree>
    <p:extLst>
      <p:ext uri="{BB962C8B-B14F-4D97-AF65-F5344CB8AC3E}">
        <p14:creationId xmlns:p14="http://schemas.microsoft.com/office/powerpoint/2010/main" val="20424418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61</a:t>
            </a:fld>
            <a:endParaRPr lang="es-ES_tradnl"/>
          </a:p>
        </p:txBody>
      </p:sp>
    </p:spTree>
    <p:extLst>
      <p:ext uri="{BB962C8B-B14F-4D97-AF65-F5344CB8AC3E}">
        <p14:creationId xmlns:p14="http://schemas.microsoft.com/office/powerpoint/2010/main" val="312963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902246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62</a:t>
            </a:fld>
            <a:endParaRPr lang="es-ES_tradnl"/>
          </a:p>
        </p:txBody>
      </p:sp>
    </p:spTree>
    <p:extLst>
      <p:ext uri="{BB962C8B-B14F-4D97-AF65-F5344CB8AC3E}">
        <p14:creationId xmlns:p14="http://schemas.microsoft.com/office/powerpoint/2010/main" val="1729252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la grafica azul la podemos regularizar para que no se mueva mucho, eso va a hacer que no se mueva tanto, pero si lo restringimos muchísimo  vamos a estar en casi el caso de la recta plana. </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63</a:t>
            </a:fld>
            <a:endParaRPr lang="es-ES_tradnl"/>
          </a:p>
        </p:txBody>
      </p:sp>
    </p:spTree>
    <p:extLst>
      <p:ext uri="{BB962C8B-B14F-4D97-AF65-F5344CB8AC3E}">
        <p14:creationId xmlns:p14="http://schemas.microsoft.com/office/powerpoint/2010/main" val="1964273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65</a:t>
            </a:fld>
            <a:endParaRPr lang="es-ES_tradnl"/>
          </a:p>
        </p:txBody>
      </p:sp>
    </p:spTree>
    <p:extLst>
      <p:ext uri="{BB962C8B-B14F-4D97-AF65-F5344CB8AC3E}">
        <p14:creationId xmlns:p14="http://schemas.microsoft.com/office/powerpoint/2010/main" val="3513478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66</a:t>
            </a:fld>
            <a:endParaRPr lang="es-ES_tradnl"/>
          </a:p>
        </p:txBody>
      </p:sp>
    </p:spTree>
    <p:extLst>
      <p:ext uri="{BB962C8B-B14F-4D97-AF65-F5344CB8AC3E}">
        <p14:creationId xmlns:p14="http://schemas.microsoft.com/office/powerpoint/2010/main" val="3783765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67</a:t>
            </a:fld>
            <a:endParaRPr lang="es-ES_tradnl"/>
          </a:p>
        </p:txBody>
      </p:sp>
    </p:spTree>
    <p:extLst>
      <p:ext uri="{BB962C8B-B14F-4D97-AF65-F5344CB8AC3E}">
        <p14:creationId xmlns:p14="http://schemas.microsoft.com/office/powerpoint/2010/main" val="3567777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68</a:t>
            </a:fld>
            <a:endParaRPr lang="es-ES_tradnl"/>
          </a:p>
        </p:txBody>
      </p:sp>
    </p:spTree>
    <p:extLst>
      <p:ext uri="{BB962C8B-B14F-4D97-AF65-F5344CB8AC3E}">
        <p14:creationId xmlns:p14="http://schemas.microsoft.com/office/powerpoint/2010/main" val="17156293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69</a:t>
            </a:fld>
            <a:endParaRPr lang="es-ES_tradnl"/>
          </a:p>
        </p:txBody>
      </p:sp>
    </p:spTree>
    <p:extLst>
      <p:ext uri="{BB962C8B-B14F-4D97-AF65-F5344CB8AC3E}">
        <p14:creationId xmlns:p14="http://schemas.microsoft.com/office/powerpoint/2010/main" val="702156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70</a:t>
            </a:fld>
            <a:endParaRPr lang="es-ES_tradnl"/>
          </a:p>
        </p:txBody>
      </p:sp>
    </p:spTree>
    <p:extLst>
      <p:ext uri="{BB962C8B-B14F-4D97-AF65-F5344CB8AC3E}">
        <p14:creationId xmlns:p14="http://schemas.microsoft.com/office/powerpoint/2010/main" val="34259485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No use </a:t>
            </a:r>
            <a:r>
              <a:rPr lang="es-ES" sz="6000" dirty="0" err="1"/>
              <a:t>pyenv-win</a:t>
            </a:r>
            <a:r>
              <a:rPr lang="es-ES" sz="6000" dirty="0"/>
              <a:t> no tengo idea si anda bien o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brew install </a:t>
            </a:r>
            <a:r>
              <a:rPr lang="en-US" sz="8000" dirty="0" err="1"/>
              <a:t>pyenv</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Running </a:t>
            </a:r>
            <a:r>
              <a:rPr lang="en-US" sz="8000" dirty="0" err="1"/>
              <a:t>pyenv</a:t>
            </a:r>
            <a:r>
              <a:rPr lang="en-US" sz="8000" dirty="0"/>
              <a:t> install -l gives the list of all available versions.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pyenv</a:t>
            </a:r>
            <a:r>
              <a:rPr lang="es-ES" sz="6000" dirty="0"/>
              <a:t> </a:t>
            </a:r>
            <a:r>
              <a:rPr lang="es-ES" sz="6000" dirty="0" err="1"/>
              <a:t>install</a:t>
            </a:r>
            <a:r>
              <a:rPr lang="es-ES" sz="6000" dirty="0"/>
              <a:t> 3.10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err="1"/>
              <a:t>pyenv</a:t>
            </a:r>
            <a:r>
              <a:rPr lang="es-ES" sz="6000" dirty="0"/>
              <a:t> global 3.10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a:t>
            </a:r>
            <a:r>
              <a:rPr lang="es-ES" sz="6000" dirty="0" err="1"/>
              <a:t>pyenv</a:t>
            </a:r>
            <a:r>
              <a:rPr lang="es-ES" sz="6000" dirty="0"/>
              <a:t>/</a:t>
            </a:r>
            <a:r>
              <a:rPr lang="es-ES" sz="6000" dirty="0" err="1"/>
              <a:t>versions</a:t>
            </a:r>
            <a:r>
              <a:rPr lang="es-ES" sz="6000" dirty="0"/>
              <a:t>/3.10.14/</a:t>
            </a:r>
            <a:r>
              <a:rPr lang="es-ES" sz="6000" dirty="0" err="1"/>
              <a:t>bin</a:t>
            </a:r>
            <a:r>
              <a:rPr lang="es-ES" sz="6000" dirty="0"/>
              <a:t>/python3.10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71</a:t>
            </a:fld>
            <a:endParaRPr lang="es-ES_tradnl"/>
          </a:p>
        </p:txBody>
      </p:sp>
    </p:spTree>
    <p:extLst>
      <p:ext uri="{BB962C8B-B14F-4D97-AF65-F5344CB8AC3E}">
        <p14:creationId xmlns:p14="http://schemas.microsoft.com/office/powerpoint/2010/main" val="2768974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72</a:t>
            </a:fld>
            <a:endParaRPr lang="es-ES_tradnl"/>
          </a:p>
        </p:txBody>
      </p:sp>
    </p:spTree>
    <p:extLst>
      <p:ext uri="{BB962C8B-B14F-4D97-AF65-F5344CB8AC3E}">
        <p14:creationId xmlns:p14="http://schemas.microsoft.com/office/powerpoint/2010/main" val="1226791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El </a:t>
            </a:r>
            <a:r>
              <a:rPr lang="en-US" sz="8000" dirty="0" err="1"/>
              <a:t>antígeno</a:t>
            </a:r>
            <a:r>
              <a:rPr lang="en-US" sz="8000" dirty="0"/>
              <a:t> </a:t>
            </a:r>
            <a:r>
              <a:rPr lang="en-US" sz="8000" dirty="0" err="1"/>
              <a:t>prostático</a:t>
            </a:r>
            <a:r>
              <a:rPr lang="en-US" sz="8000" dirty="0"/>
              <a:t> </a:t>
            </a:r>
            <a:r>
              <a:rPr lang="en-US" sz="8000" dirty="0" err="1"/>
              <a:t>específico</a:t>
            </a:r>
            <a:r>
              <a:rPr lang="en-US" sz="8000" dirty="0"/>
              <a:t> o PSA es </a:t>
            </a:r>
            <a:r>
              <a:rPr lang="en-US" sz="8000" dirty="0" err="1"/>
              <a:t>una</a:t>
            </a:r>
            <a:r>
              <a:rPr lang="en-US" sz="8000" dirty="0"/>
              <a:t> </a:t>
            </a:r>
            <a:r>
              <a:rPr lang="en-US" sz="8000" dirty="0" err="1"/>
              <a:t>proteína</a:t>
            </a:r>
            <a:r>
              <a:rPr lang="en-US" sz="8000" dirty="0"/>
              <a:t> que </a:t>
            </a:r>
            <a:r>
              <a:rPr lang="en-US" sz="8000" dirty="0" err="1"/>
              <a:t>producen</a:t>
            </a:r>
            <a:r>
              <a:rPr lang="en-US" sz="8000" dirty="0"/>
              <a:t> tanto las </a:t>
            </a:r>
            <a:r>
              <a:rPr lang="en-US" sz="8000" dirty="0" err="1"/>
              <a:t>células</a:t>
            </a:r>
            <a:r>
              <a:rPr lang="en-US" sz="8000" dirty="0"/>
              <a:t> </a:t>
            </a:r>
            <a:r>
              <a:rPr lang="en-US" sz="8000" dirty="0" err="1"/>
              <a:t>normales</a:t>
            </a:r>
            <a:r>
              <a:rPr lang="en-US" sz="8000" dirty="0"/>
              <a:t> </a:t>
            </a:r>
            <a:r>
              <a:rPr lang="en-US" sz="8000" dirty="0" err="1"/>
              <a:t>como</a:t>
            </a:r>
            <a:r>
              <a:rPr lang="en-US" sz="8000" dirty="0"/>
              <a:t> las </a:t>
            </a:r>
            <a:r>
              <a:rPr lang="en-US" sz="8000" dirty="0" err="1"/>
              <a:t>células</a:t>
            </a:r>
            <a:r>
              <a:rPr lang="en-US" sz="8000" dirty="0"/>
              <a:t> </a:t>
            </a:r>
            <a:r>
              <a:rPr lang="en-US" sz="8000" dirty="0" err="1"/>
              <a:t>malignas</a:t>
            </a:r>
            <a:r>
              <a:rPr lang="en-US" sz="8000" dirty="0"/>
              <a:t> (</a:t>
            </a:r>
            <a:r>
              <a:rPr lang="en-US" sz="8000" dirty="0" err="1"/>
              <a:t>cancerosas</a:t>
            </a:r>
            <a:r>
              <a:rPr lang="en-US" sz="8000" dirty="0"/>
              <a:t>) de la </a:t>
            </a:r>
            <a:r>
              <a:rPr lang="en-US" sz="8000" dirty="0" err="1"/>
              <a:t>próstata</a:t>
            </a:r>
            <a:r>
              <a:rPr lang="en-US" sz="8000" dirty="0"/>
              <a:t>. La </a:t>
            </a:r>
            <a:r>
              <a:rPr lang="en-US" sz="8000" dirty="0" err="1"/>
              <a:t>prueba</a:t>
            </a:r>
            <a:r>
              <a:rPr lang="en-US" sz="8000" dirty="0"/>
              <a:t> del PSA se </a:t>
            </a:r>
            <a:r>
              <a:rPr lang="en-US" sz="8000" dirty="0" err="1"/>
              <a:t>usa</a:t>
            </a:r>
            <a:r>
              <a:rPr lang="en-US" sz="8000" dirty="0"/>
              <a:t> para </a:t>
            </a:r>
            <a:r>
              <a:rPr lang="en-US" sz="8000" dirty="0" err="1"/>
              <a:t>medir</a:t>
            </a:r>
            <a:r>
              <a:rPr lang="en-US" sz="8000" dirty="0"/>
              <a:t> la </a:t>
            </a:r>
            <a:r>
              <a:rPr lang="en-US" sz="8000" dirty="0" err="1"/>
              <a:t>concentración</a:t>
            </a:r>
            <a:r>
              <a:rPr lang="en-US" sz="8000" dirty="0"/>
              <a:t> del PSA </a:t>
            </a:r>
            <a:r>
              <a:rPr lang="en-US" sz="8000" dirty="0" err="1"/>
              <a:t>en</a:t>
            </a:r>
            <a:r>
              <a:rPr lang="en-US" sz="8000" dirty="0"/>
              <a:t> la </a:t>
            </a:r>
            <a:r>
              <a:rPr lang="en-US" sz="8000" dirty="0" err="1"/>
              <a:t>sangre</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La </a:t>
            </a:r>
            <a:r>
              <a:rPr lang="en-US" sz="8000" dirty="0" err="1"/>
              <a:t>prostatectomía</a:t>
            </a:r>
            <a:r>
              <a:rPr lang="en-US" sz="8000" dirty="0"/>
              <a:t> radical </a:t>
            </a:r>
            <a:r>
              <a:rPr lang="en-US" sz="8000" dirty="0" err="1"/>
              <a:t>laparoscópica</a:t>
            </a:r>
            <a:r>
              <a:rPr lang="en-US" sz="8000" dirty="0"/>
              <a:t> es </a:t>
            </a:r>
            <a:r>
              <a:rPr lang="en-US" sz="8000" dirty="0" err="1"/>
              <a:t>una</a:t>
            </a:r>
            <a:r>
              <a:rPr lang="en-US" sz="8000" dirty="0"/>
              <a:t> forma de </a:t>
            </a:r>
            <a:r>
              <a:rPr lang="en-US" sz="8000" dirty="0" err="1"/>
              <a:t>prostatectomía</a:t>
            </a:r>
            <a:r>
              <a:rPr lang="en-US" sz="8000" dirty="0"/>
              <a:t> radical, </a:t>
            </a:r>
            <a:r>
              <a:rPr lang="en-US" sz="8000" dirty="0" err="1"/>
              <a:t>una</a:t>
            </a:r>
            <a:r>
              <a:rPr lang="en-US" sz="8000" dirty="0"/>
              <a:t> </a:t>
            </a:r>
            <a:r>
              <a:rPr lang="en-US" sz="8000" dirty="0" err="1"/>
              <a:t>operación</a:t>
            </a:r>
            <a:r>
              <a:rPr lang="en-US" sz="8000" dirty="0"/>
              <a:t> para </a:t>
            </a:r>
            <a:r>
              <a:rPr lang="en-US" sz="8000" dirty="0" err="1"/>
              <a:t>el</a:t>
            </a:r>
            <a:r>
              <a:rPr lang="en-US" sz="8000" dirty="0"/>
              <a:t> </a:t>
            </a:r>
            <a:r>
              <a:rPr lang="en-US" sz="8000" dirty="0" err="1"/>
              <a:t>cáncer</a:t>
            </a:r>
            <a:r>
              <a:rPr lang="en-US" sz="8000" dirty="0"/>
              <a:t> de </a:t>
            </a:r>
            <a:r>
              <a:rPr lang="en-US" sz="8000" dirty="0" err="1"/>
              <a:t>próstata</a:t>
            </a:r>
            <a:r>
              <a:rPr lang="en-US" sz="8000" dirty="0"/>
              <a:t>. </a:t>
            </a: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21621693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6000" dirty="0"/>
              <a:t>Mencionar que </a:t>
            </a:r>
            <a:r>
              <a:rPr lang="es-ES" sz="6000" dirty="0" err="1"/>
              <a:t>conda</a:t>
            </a:r>
            <a:r>
              <a:rPr lang="es-ES" sz="6000" dirty="0"/>
              <a:t>, mamba, </a:t>
            </a:r>
            <a:r>
              <a:rPr lang="es-ES" sz="6000" dirty="0" err="1"/>
              <a:t>uv</a:t>
            </a:r>
            <a:r>
              <a:rPr lang="es-ES" sz="6000" dirty="0"/>
              <a:t> también nos ofrecen esto</a:t>
            </a:r>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73</a:t>
            </a:fld>
            <a:endParaRPr lang="es-ES_tradnl"/>
          </a:p>
        </p:txBody>
      </p:sp>
    </p:spTree>
    <p:extLst>
      <p:ext uri="{BB962C8B-B14F-4D97-AF65-F5344CB8AC3E}">
        <p14:creationId xmlns:p14="http://schemas.microsoft.com/office/powerpoint/2010/main" val="2242895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brew install </a:t>
            </a:r>
            <a:r>
              <a:rPr lang="en-US" sz="8000" dirty="0" err="1"/>
              <a:t>pipx</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pipx</a:t>
            </a:r>
            <a:r>
              <a:rPr lang="en-US" sz="8000" dirty="0"/>
              <a:t> install poetry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74</a:t>
            </a:fld>
            <a:endParaRPr lang="es-ES_tradnl"/>
          </a:p>
        </p:txBody>
      </p:sp>
    </p:spTree>
    <p:extLst>
      <p:ext uri="{BB962C8B-B14F-4D97-AF65-F5344CB8AC3E}">
        <p14:creationId xmlns:p14="http://schemas.microsoft.com/office/powerpoint/2010/main" val="30098371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Indica que las versions de python son </a:t>
            </a:r>
            <a:r>
              <a:rPr lang="en-US" sz="8000" dirty="0" err="1"/>
              <a:t>mayores</a:t>
            </a:r>
            <a:r>
              <a:rPr lang="en-US" sz="8000" dirty="0"/>
              <a:t> que la 3.9.0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75</a:t>
            </a:fld>
            <a:endParaRPr lang="es-ES_tradnl"/>
          </a:p>
        </p:txBody>
      </p:sp>
    </p:spTree>
    <p:extLst>
      <p:ext uri="{BB962C8B-B14F-4D97-AF65-F5344CB8AC3E}">
        <p14:creationId xmlns:p14="http://schemas.microsoft.com/office/powerpoint/2010/main" val="25686612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err="1"/>
              <a:t>Mpodificar</a:t>
            </a:r>
            <a:r>
              <a:rPr lang="en-US" sz="8000" dirty="0"/>
              <a:t> </a:t>
            </a:r>
            <a:r>
              <a:rPr lang="en-US" sz="9600" dirty="0" err="1">
                <a:solidFill>
                  <a:srgbClr val="BCBEC4"/>
                </a:solidFill>
                <a:effectLst/>
                <a:highlight>
                  <a:srgbClr val="1E1F22"/>
                </a:highlight>
              </a:rPr>
              <a:t>pyproject.toml</a:t>
            </a:r>
            <a:endParaRPr lang="en-US" sz="9600" dirty="0">
              <a:solidFill>
                <a:srgbClr val="BCBEC4"/>
              </a:solidFill>
              <a:effectLst/>
              <a:highlight>
                <a:srgbClr val="1E1F22"/>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Con las </a:t>
            </a:r>
            <a:r>
              <a:rPr lang="en-US" sz="8000" dirty="0" err="1"/>
              <a:t>lineas</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solidFill>
                  <a:srgbClr val="CF8E6D"/>
                </a:solidFill>
                <a:effectLst/>
                <a:highlight>
                  <a:srgbClr val="1E1F22"/>
                </a:highlight>
              </a:rPr>
              <a:t>package-mode </a:t>
            </a:r>
            <a:r>
              <a:rPr lang="en-US" sz="9600" dirty="0">
                <a:solidFill>
                  <a:srgbClr val="BCBEC4"/>
                </a:solidFill>
                <a:effectLst/>
                <a:highlight>
                  <a:srgbClr val="1E1F22"/>
                </a:highlight>
              </a:rPr>
              <a:t>= false</a:t>
            </a:r>
            <a:br>
              <a:rPr lang="en-US" sz="9600" dirty="0">
                <a:solidFill>
                  <a:srgbClr val="BCBEC4"/>
                </a:solidFill>
                <a:effectLst/>
                <a:highlight>
                  <a:srgbClr val="1E1F22"/>
                </a:highlight>
              </a:rPr>
            </a:br>
            <a:r>
              <a:rPr lang="en-US" sz="9600" dirty="0">
                <a:solidFill>
                  <a:srgbClr val="BCBEC4"/>
                </a:solidFill>
                <a:effectLst/>
                <a:highlight>
                  <a:srgbClr val="1E1F22"/>
                </a:highlight>
              </a:rPr>
              <a:t>[</a:t>
            </a:r>
            <a:r>
              <a:rPr lang="en-US" sz="9600" dirty="0" err="1">
                <a:solidFill>
                  <a:srgbClr val="CF8E6D"/>
                </a:solidFill>
                <a:effectLst/>
                <a:highlight>
                  <a:srgbClr val="1E1F22"/>
                </a:highlight>
              </a:rPr>
              <a:t>tool</a:t>
            </a:r>
            <a:r>
              <a:rPr lang="en-US" sz="9600" dirty="0" err="1">
                <a:solidFill>
                  <a:srgbClr val="BCBEC4"/>
                </a:solidFill>
                <a:effectLst/>
                <a:highlight>
                  <a:srgbClr val="1E1F22"/>
                </a:highlight>
              </a:rPr>
              <a:t>.</a:t>
            </a:r>
            <a:r>
              <a:rPr lang="en-US" sz="9600" dirty="0" err="1">
                <a:solidFill>
                  <a:srgbClr val="CF8E6D"/>
                </a:solidFill>
                <a:effectLst/>
                <a:highlight>
                  <a:srgbClr val="1E1F22"/>
                </a:highlight>
              </a:rPr>
              <a:t>poetry</a:t>
            </a:r>
            <a:r>
              <a:rPr lang="en-US" sz="9600" dirty="0" err="1">
                <a:solidFill>
                  <a:srgbClr val="BCBEC4"/>
                </a:solidFill>
                <a:effectLst/>
                <a:highlight>
                  <a:srgbClr val="1E1F22"/>
                </a:highlight>
              </a:rPr>
              <a:t>.</a:t>
            </a:r>
            <a:r>
              <a:rPr lang="en-US" sz="9600" dirty="0" err="1">
                <a:solidFill>
                  <a:srgbClr val="CF8E6D"/>
                </a:solidFill>
                <a:effectLst/>
                <a:highlight>
                  <a:srgbClr val="1E1F22"/>
                </a:highlight>
              </a:rPr>
              <a:t>dependencies</a:t>
            </a:r>
            <a:r>
              <a:rPr lang="en-US" sz="9600" dirty="0">
                <a:solidFill>
                  <a:srgbClr val="BCBEC4"/>
                </a:solidFill>
                <a:effectLst/>
                <a:highlight>
                  <a:srgbClr val="1E1F22"/>
                </a:highlight>
              </a:rPr>
              <a:t>]</a:t>
            </a:r>
            <a:br>
              <a:rPr lang="en-US" sz="9600" dirty="0">
                <a:solidFill>
                  <a:srgbClr val="BCBEC4"/>
                </a:solidFill>
                <a:effectLst/>
                <a:highlight>
                  <a:srgbClr val="1E1F22"/>
                </a:highlight>
              </a:rPr>
            </a:br>
            <a:r>
              <a:rPr lang="en-US" sz="9600" dirty="0">
                <a:solidFill>
                  <a:srgbClr val="CF8E6D"/>
                </a:solidFill>
                <a:effectLst/>
                <a:highlight>
                  <a:srgbClr val="1E1F22"/>
                </a:highlight>
              </a:rPr>
              <a:t>python </a:t>
            </a:r>
            <a:r>
              <a:rPr lang="en-US" sz="9600" dirty="0">
                <a:solidFill>
                  <a:srgbClr val="BCBEC4"/>
                </a:solidFill>
                <a:effectLst/>
                <a:highlight>
                  <a:srgbClr val="1E1F22"/>
                </a:highlight>
              </a:rPr>
              <a:t>= </a:t>
            </a:r>
            <a:r>
              <a:rPr lang="en-US" sz="9600" dirty="0">
                <a:solidFill>
                  <a:srgbClr val="6AAB73"/>
                </a:solidFill>
                <a:effectLst/>
                <a:highlight>
                  <a:srgbClr val="1E1F22"/>
                </a:highlight>
              </a:rPr>
              <a:t>"&gt;=3.10,&lt;=3.12"</a:t>
            </a:r>
            <a:endParaRPr lang="en-US" sz="9600" dirty="0">
              <a:solidFill>
                <a:srgbClr val="BCBEC4"/>
              </a:solidFill>
              <a:effectLst/>
              <a:highlight>
                <a:srgbClr val="1E1F22"/>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poetry env use 3.10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info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err="1"/>
              <a:t>Instalamos</a:t>
            </a:r>
            <a:r>
              <a:rPr lang="en-US" sz="9600" dirty="0"/>
              <a:t> </a:t>
            </a:r>
            <a:r>
              <a:rPr lang="en-US" sz="9600" dirty="0" err="1"/>
              <a:t>otras</a:t>
            </a:r>
            <a:r>
              <a:rPr lang="en-US" sz="9600" dirty="0"/>
              <a:t> </a:t>
            </a:r>
            <a:r>
              <a:rPr lang="en-US" sz="9600" dirty="0" err="1"/>
              <a:t>versiones</a:t>
            </a: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use 3.11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use 3.12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t>poetry env list </a:t>
            </a:r>
            <a:r>
              <a:rPr lang="en-US" sz="9600" dirty="0">
                <a:sym typeface="Wingdings" pitchFamily="2" charset="2"/>
              </a:rPr>
              <a:t> </a:t>
            </a:r>
            <a:r>
              <a:rPr lang="en-US" sz="9600" dirty="0" err="1">
                <a:sym typeface="Wingdings" pitchFamily="2" charset="2"/>
              </a:rPr>
              <a:t>muestra</a:t>
            </a:r>
            <a:r>
              <a:rPr lang="en-US" sz="9600" dirty="0">
                <a:sym typeface="Wingdings" pitchFamily="2" charset="2"/>
              </a:rPr>
              <a:t> </a:t>
            </a:r>
            <a:r>
              <a:rPr lang="en-US" sz="9600" dirty="0" err="1">
                <a:sym typeface="Wingdings" pitchFamily="2" charset="2"/>
              </a:rPr>
              <a:t>los</a:t>
            </a:r>
            <a:r>
              <a:rPr lang="en-US" sz="9600" dirty="0">
                <a:sym typeface="Wingdings" pitchFamily="2" charset="2"/>
              </a:rPr>
              <a:t> </a:t>
            </a:r>
            <a:r>
              <a:rPr lang="en-US" sz="9600" dirty="0" err="1">
                <a:sym typeface="Wingdings" pitchFamily="2" charset="2"/>
              </a:rPr>
              <a:t>entornos</a:t>
            </a:r>
            <a:r>
              <a:rPr lang="en-US" sz="9600" dirty="0">
                <a:sym typeface="Wingdings" pitchFamily="2" charset="2"/>
              </a:rPr>
              <a:t> para </a:t>
            </a:r>
            <a:r>
              <a:rPr lang="en-US" sz="9600" dirty="0" err="1">
                <a:sym typeface="Wingdings" pitchFamily="2" charset="2"/>
              </a:rPr>
              <a:t>este</a:t>
            </a:r>
            <a:r>
              <a:rPr lang="en-US" sz="9600" dirty="0">
                <a:sym typeface="Wingdings" pitchFamily="2" charset="2"/>
              </a:rPr>
              <a:t> Proyecto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6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poetry add </a:t>
            </a:r>
            <a:r>
              <a:rPr lang="en-US" sz="8000" dirty="0" err="1"/>
              <a:t>numpy</a:t>
            </a:r>
            <a:r>
              <a:rPr lang="en-US" sz="8000" dirty="0"/>
              <a:t> pandas </a:t>
            </a:r>
            <a:r>
              <a:rPr lang="en-US" sz="8000" dirty="0" err="1"/>
              <a:t>scipy</a:t>
            </a:r>
            <a:r>
              <a:rPr lang="en-US" sz="8000" dirty="0"/>
              <a:t> matplotlib seaborn pandas scikit-learn torch </a:t>
            </a:r>
            <a:r>
              <a:rPr lang="en-US" sz="8000" dirty="0" err="1"/>
              <a:t>torchvision</a:t>
            </a:r>
            <a:r>
              <a:rPr lang="en-US" sz="8000" dirty="0"/>
              <a:t> </a:t>
            </a:r>
            <a:r>
              <a:rPr lang="en-US" sz="8000" dirty="0" err="1"/>
              <a:t>torchaudio</a:t>
            </a:r>
            <a:r>
              <a:rPr lang="en-US" sz="8000" dirty="0"/>
              <a:t> </a:t>
            </a:r>
            <a:r>
              <a:rPr lang="en-US" sz="8000" dirty="0" err="1"/>
              <a:t>xgboost</a:t>
            </a:r>
            <a:r>
              <a:rPr lang="en-US" sz="8000" dirty="0"/>
              <a:t> </a:t>
            </a:r>
            <a:r>
              <a:rPr lang="en-US" sz="8000" dirty="0" err="1"/>
              <a:t>jupyter</a:t>
            </a:r>
            <a:r>
              <a:rPr lang="en-US" sz="8000" dirty="0"/>
              <a:t> –</a:t>
            </a:r>
            <a:r>
              <a:rPr lang="en-US" sz="8000" dirty="0" err="1"/>
              <a:t>vvv</a:t>
            </a: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t>Para usar </a:t>
            </a:r>
            <a:r>
              <a:rPr lang="en-US" sz="8000" dirty="0" err="1"/>
              <a:t>jupyter</a:t>
            </a:r>
            <a:r>
              <a:rPr lang="en-US" sz="8000" dirty="0"/>
              <a:t> no temenos que </a:t>
            </a:r>
            <a:r>
              <a:rPr lang="en-US" sz="8000" dirty="0" err="1"/>
              <a:t>hacer</a:t>
            </a:r>
            <a:r>
              <a:rPr lang="en-US" sz="8000" dirty="0"/>
              <a:t> levanter </a:t>
            </a:r>
            <a:r>
              <a:rPr lang="en-US" sz="8000" dirty="0" err="1"/>
              <a:t>el</a:t>
            </a:r>
            <a:r>
              <a:rPr lang="en-US" sz="8000" dirty="0"/>
              <a:t> </a:t>
            </a:r>
            <a:r>
              <a:rPr lang="en-US" sz="8000" dirty="0" err="1"/>
              <a:t>entorno</a:t>
            </a:r>
            <a:r>
              <a:rPr lang="en-US" sz="8000" dirty="0"/>
              <a:t> </a:t>
            </a:r>
            <a:r>
              <a:rPr lang="en-US" sz="8000" dirty="0" err="1"/>
              <a:t>cada</a:t>
            </a:r>
            <a:r>
              <a:rPr lang="en-US" sz="8000" dirty="0"/>
              <a:t> </a:t>
            </a:r>
            <a:r>
              <a:rPr lang="en-US" sz="8000" dirty="0" err="1"/>
              <a:t>vez</a:t>
            </a:r>
            <a:r>
              <a:rPr lang="en-US" sz="8000" dirty="0"/>
              <a:t>, Podemos </a:t>
            </a:r>
            <a:r>
              <a:rPr lang="en-US" sz="8000" dirty="0" err="1"/>
              <a:t>ejecutar</a:t>
            </a:r>
            <a:r>
              <a:rPr lang="en-US" sz="8000" dirty="0"/>
              <a:t> </a:t>
            </a:r>
            <a:r>
              <a:rPr lang="en-US" sz="8000" dirty="0" err="1"/>
              <a:t>esto</a:t>
            </a:r>
            <a:r>
              <a:rPr lang="en-US" sz="8000" dirty="0"/>
              <a:t> y de ahi </a:t>
            </a:r>
            <a:r>
              <a:rPr lang="en-US" sz="8000" dirty="0" err="1"/>
              <a:t>en</a:t>
            </a:r>
            <a:r>
              <a:rPr lang="en-US" sz="8000" dirty="0"/>
              <a:t> mas, </a:t>
            </a:r>
            <a:r>
              <a:rPr lang="en-US" sz="8000" dirty="0" err="1"/>
              <a:t>llamarlo</a:t>
            </a:r>
            <a:r>
              <a:rPr lang="en-US" sz="8000" dirty="0"/>
              <a:t> </a:t>
            </a:r>
            <a:r>
              <a:rPr lang="en-US" sz="8000" dirty="0" err="1"/>
              <a:t>desde</a:t>
            </a:r>
            <a:r>
              <a:rPr lang="en-US" sz="8000" dirty="0"/>
              <a:t> </a:t>
            </a:r>
            <a:r>
              <a:rPr lang="en-US" sz="8000" dirty="0" err="1"/>
              <a:t>jupyter</a:t>
            </a:r>
            <a:r>
              <a:rPr lang="en-US" sz="8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0" dirty="0">
                <a:latin typeface="Monaspace Argon" pitchFamily="2" charset="77"/>
              </a:rPr>
              <a:t>python -m </a:t>
            </a:r>
            <a:r>
              <a:rPr lang="en-US" sz="8000" dirty="0" err="1">
                <a:latin typeface="Monaspace Argon" pitchFamily="2" charset="77"/>
              </a:rPr>
              <a:t>ipykernel</a:t>
            </a:r>
            <a:r>
              <a:rPr lang="en-US" sz="8000" dirty="0">
                <a:latin typeface="Monaspace Argon" pitchFamily="2" charset="77"/>
              </a:rPr>
              <a:t> install --user --name=</a:t>
            </a:r>
            <a:r>
              <a:rPr lang="en-US" sz="8000" dirty="0">
                <a:solidFill>
                  <a:schemeClr val="accent2">
                    <a:lumMod val="75000"/>
                  </a:schemeClr>
                </a:solidFill>
                <a:latin typeface="Monaspace Argon" pitchFamily="2" charset="77"/>
              </a:rPr>
              <a:t>test-env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76</a:t>
            </a:fld>
            <a:endParaRPr lang="es-ES_tradnl"/>
          </a:p>
        </p:txBody>
      </p:sp>
    </p:spTree>
    <p:extLst>
      <p:ext uri="{BB962C8B-B14F-4D97-AF65-F5344CB8AC3E}">
        <p14:creationId xmlns:p14="http://schemas.microsoft.com/office/powerpoint/2010/main" val="28719153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77</a:t>
            </a:fld>
            <a:endParaRPr lang="es-ES_tradnl"/>
          </a:p>
        </p:txBody>
      </p:sp>
    </p:spTree>
    <p:extLst>
      <p:ext uri="{BB962C8B-B14F-4D97-AF65-F5344CB8AC3E}">
        <p14:creationId xmlns:p14="http://schemas.microsoft.com/office/powerpoint/2010/main" val="2395201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78</a:t>
            </a:fld>
            <a:endParaRPr lang="es-ES_tradnl"/>
          </a:p>
        </p:txBody>
      </p:sp>
    </p:spTree>
    <p:extLst>
      <p:ext uri="{BB962C8B-B14F-4D97-AF65-F5344CB8AC3E}">
        <p14:creationId xmlns:p14="http://schemas.microsoft.com/office/powerpoint/2010/main" val="3294589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4E269-2A33-1937-9CDE-7AE093FD3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C100-CDF0-B5C8-286E-DF4450AA4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326B1-C69C-C21F-2104-768482A63B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B72814A-7779-E6E9-E8E1-1643D236811A}"/>
              </a:ext>
            </a:extLst>
          </p:cNvPr>
          <p:cNvSpPr>
            <a:spLocks noGrp="1"/>
          </p:cNvSpPr>
          <p:nvPr>
            <p:ph type="sldNum" sz="quarter" idx="5"/>
          </p:nvPr>
        </p:nvSpPr>
        <p:spPr/>
        <p:txBody>
          <a:bodyPr/>
          <a:lstStyle/>
          <a:p>
            <a:fld id="{10A8952F-1C0B-F641-899D-BA69BEE8A7E7}" type="slidenum">
              <a:rPr lang="es-ES_tradnl" smtClean="0"/>
              <a:t>79</a:t>
            </a:fld>
            <a:endParaRPr lang="es-ES_tradnl"/>
          </a:p>
        </p:txBody>
      </p:sp>
    </p:spTree>
    <p:extLst>
      <p:ext uri="{BB962C8B-B14F-4D97-AF65-F5344CB8AC3E}">
        <p14:creationId xmlns:p14="http://schemas.microsoft.com/office/powerpoint/2010/main" val="4282334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1A3E-8D25-6096-819C-F9EC76F7A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1F27C-74B6-960E-B646-F9F32D890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856EF-C280-DA13-88C4-5B88B42062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8695318-AD23-C430-749A-5FC22D31704F}"/>
              </a:ext>
            </a:extLst>
          </p:cNvPr>
          <p:cNvSpPr>
            <a:spLocks noGrp="1"/>
          </p:cNvSpPr>
          <p:nvPr>
            <p:ph type="sldNum" sz="quarter" idx="5"/>
          </p:nvPr>
        </p:nvSpPr>
        <p:spPr/>
        <p:txBody>
          <a:bodyPr/>
          <a:lstStyle/>
          <a:p>
            <a:fld id="{10A8952F-1C0B-F641-899D-BA69BEE8A7E7}" type="slidenum">
              <a:rPr lang="es-ES_tradnl" smtClean="0"/>
              <a:t>80</a:t>
            </a:fld>
            <a:endParaRPr lang="es-ES_tradnl"/>
          </a:p>
        </p:txBody>
      </p:sp>
    </p:spTree>
    <p:extLst>
      <p:ext uri="{BB962C8B-B14F-4D97-AF65-F5344CB8AC3E}">
        <p14:creationId xmlns:p14="http://schemas.microsoft.com/office/powerpoint/2010/main" val="27935210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0CAB-FA71-9C34-B289-32B552306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08D90-75E8-9A22-45A0-50396A03C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0CECC-1032-68B6-6B47-15C7CD47F6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11BEAE7-586C-6A2E-BAC2-A1B705B8A497}"/>
              </a:ext>
            </a:extLst>
          </p:cNvPr>
          <p:cNvSpPr>
            <a:spLocks noGrp="1"/>
          </p:cNvSpPr>
          <p:nvPr>
            <p:ph type="sldNum" sz="quarter" idx="5"/>
          </p:nvPr>
        </p:nvSpPr>
        <p:spPr/>
        <p:txBody>
          <a:bodyPr/>
          <a:lstStyle/>
          <a:p>
            <a:fld id="{10A8952F-1C0B-F641-899D-BA69BEE8A7E7}" type="slidenum">
              <a:rPr lang="es-ES_tradnl" smtClean="0"/>
              <a:t>81</a:t>
            </a:fld>
            <a:endParaRPr lang="es-ES_tradnl"/>
          </a:p>
        </p:txBody>
      </p:sp>
    </p:spTree>
    <p:extLst>
      <p:ext uri="{BB962C8B-B14F-4D97-AF65-F5344CB8AC3E}">
        <p14:creationId xmlns:p14="http://schemas.microsoft.com/office/powerpoint/2010/main" val="2878620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050A9-1092-ED9F-B661-E7088C85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D6188-1553-2357-8607-99D2A6607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436B8-1443-4311-E199-D08EFA22BE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5192BEEF-6916-B733-F91F-A869A469B54C}"/>
              </a:ext>
            </a:extLst>
          </p:cNvPr>
          <p:cNvSpPr>
            <a:spLocks noGrp="1"/>
          </p:cNvSpPr>
          <p:nvPr>
            <p:ph type="sldNum" sz="quarter" idx="5"/>
          </p:nvPr>
        </p:nvSpPr>
        <p:spPr/>
        <p:txBody>
          <a:bodyPr/>
          <a:lstStyle/>
          <a:p>
            <a:fld id="{10A8952F-1C0B-F641-899D-BA69BEE8A7E7}" type="slidenum">
              <a:rPr lang="es-ES_tradnl" smtClean="0"/>
              <a:t>82</a:t>
            </a:fld>
            <a:endParaRPr lang="es-ES_tradnl"/>
          </a:p>
        </p:txBody>
      </p:sp>
    </p:spTree>
    <p:extLst>
      <p:ext uri="{BB962C8B-B14F-4D97-AF65-F5344CB8AC3E}">
        <p14:creationId xmlns:p14="http://schemas.microsoft.com/office/powerpoint/2010/main" val="349573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0635867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A730-649D-1DF9-AFAE-4CB50BCA6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60820-4B4A-F35B-E1A8-52A9FBCFC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96D22-D5E8-A4E4-FEA8-085CCD26F1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7EE891C4-0B04-0E0A-A90D-25D9AB7697F4}"/>
              </a:ext>
            </a:extLst>
          </p:cNvPr>
          <p:cNvSpPr>
            <a:spLocks noGrp="1"/>
          </p:cNvSpPr>
          <p:nvPr>
            <p:ph type="sldNum" sz="quarter" idx="5"/>
          </p:nvPr>
        </p:nvSpPr>
        <p:spPr/>
        <p:txBody>
          <a:bodyPr/>
          <a:lstStyle/>
          <a:p>
            <a:fld id="{10A8952F-1C0B-F641-899D-BA69BEE8A7E7}" type="slidenum">
              <a:rPr lang="es-ES_tradnl" smtClean="0"/>
              <a:t>83</a:t>
            </a:fld>
            <a:endParaRPr lang="es-ES_tradnl"/>
          </a:p>
        </p:txBody>
      </p:sp>
    </p:spTree>
    <p:extLst>
      <p:ext uri="{BB962C8B-B14F-4D97-AF65-F5344CB8AC3E}">
        <p14:creationId xmlns:p14="http://schemas.microsoft.com/office/powerpoint/2010/main" val="17376227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62318-4D70-403C-DB84-5C083F94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6976B-5C53-EA2C-CE05-9D4F777EF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0433-2C52-BE94-47A2-CAD397898C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04907210-D8D9-111A-2790-C8503864698E}"/>
              </a:ext>
            </a:extLst>
          </p:cNvPr>
          <p:cNvSpPr>
            <a:spLocks noGrp="1"/>
          </p:cNvSpPr>
          <p:nvPr>
            <p:ph type="sldNum" sz="quarter" idx="5"/>
          </p:nvPr>
        </p:nvSpPr>
        <p:spPr/>
        <p:txBody>
          <a:bodyPr/>
          <a:lstStyle/>
          <a:p>
            <a:fld id="{10A8952F-1C0B-F641-899D-BA69BEE8A7E7}" type="slidenum">
              <a:rPr lang="es-ES_tradnl" smtClean="0"/>
              <a:t>84</a:t>
            </a:fld>
            <a:endParaRPr lang="es-ES_tradnl"/>
          </a:p>
        </p:txBody>
      </p:sp>
    </p:spTree>
    <p:extLst>
      <p:ext uri="{BB962C8B-B14F-4D97-AF65-F5344CB8AC3E}">
        <p14:creationId xmlns:p14="http://schemas.microsoft.com/office/powerpoint/2010/main" val="16036257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6BB5-9A91-C6C9-D5DD-E4BC7C23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6D707-4591-A27C-4B26-1891994D7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A0AC4-8313-CE4A-FE88-888099A8F5E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2DBB4C7-24F6-87E4-4ADB-7F5A7C72D3E5}"/>
              </a:ext>
            </a:extLst>
          </p:cNvPr>
          <p:cNvSpPr>
            <a:spLocks noGrp="1"/>
          </p:cNvSpPr>
          <p:nvPr>
            <p:ph type="sldNum" sz="quarter" idx="5"/>
          </p:nvPr>
        </p:nvSpPr>
        <p:spPr/>
        <p:txBody>
          <a:bodyPr/>
          <a:lstStyle/>
          <a:p>
            <a:fld id="{10A8952F-1C0B-F641-899D-BA69BEE8A7E7}" type="slidenum">
              <a:rPr lang="es-ES_tradnl" smtClean="0"/>
              <a:t>85</a:t>
            </a:fld>
            <a:endParaRPr lang="es-ES_tradnl"/>
          </a:p>
        </p:txBody>
      </p:sp>
    </p:spTree>
    <p:extLst>
      <p:ext uri="{BB962C8B-B14F-4D97-AF65-F5344CB8AC3E}">
        <p14:creationId xmlns:p14="http://schemas.microsoft.com/office/powerpoint/2010/main" val="11540481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533C-B87C-EF62-AA5B-CDD919F78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4AD6-DEF2-F130-A89A-28F21B2FA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1C44-017E-17AC-C300-35305C1AF2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23184344-7620-4D07-7E53-88E79D170F20}"/>
              </a:ext>
            </a:extLst>
          </p:cNvPr>
          <p:cNvSpPr>
            <a:spLocks noGrp="1"/>
          </p:cNvSpPr>
          <p:nvPr>
            <p:ph type="sldNum" sz="quarter" idx="5"/>
          </p:nvPr>
        </p:nvSpPr>
        <p:spPr/>
        <p:txBody>
          <a:bodyPr/>
          <a:lstStyle/>
          <a:p>
            <a:fld id="{10A8952F-1C0B-F641-899D-BA69BEE8A7E7}" type="slidenum">
              <a:rPr lang="es-ES_tradnl" smtClean="0"/>
              <a:t>86</a:t>
            </a:fld>
            <a:endParaRPr lang="es-ES_tradnl"/>
          </a:p>
        </p:txBody>
      </p:sp>
    </p:spTree>
    <p:extLst>
      <p:ext uri="{BB962C8B-B14F-4D97-AF65-F5344CB8AC3E}">
        <p14:creationId xmlns:p14="http://schemas.microsoft.com/office/powerpoint/2010/main" val="24684068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B46-5BDB-E026-495C-8F18298C2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835D6-AC87-9DB0-1205-8C0AFAF92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5D7682-5FF2-DC03-DEB3-41298ED831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82465AA5-906D-8476-E6B9-9A2DDE69E254}"/>
              </a:ext>
            </a:extLst>
          </p:cNvPr>
          <p:cNvSpPr>
            <a:spLocks noGrp="1"/>
          </p:cNvSpPr>
          <p:nvPr>
            <p:ph type="sldNum" sz="quarter" idx="5"/>
          </p:nvPr>
        </p:nvSpPr>
        <p:spPr/>
        <p:txBody>
          <a:bodyPr/>
          <a:lstStyle/>
          <a:p>
            <a:fld id="{10A8952F-1C0B-F641-899D-BA69BEE8A7E7}" type="slidenum">
              <a:rPr lang="es-ES_tradnl" smtClean="0"/>
              <a:t>87</a:t>
            </a:fld>
            <a:endParaRPr lang="es-ES_tradnl"/>
          </a:p>
        </p:txBody>
      </p:sp>
    </p:spTree>
    <p:extLst>
      <p:ext uri="{BB962C8B-B14F-4D97-AF65-F5344CB8AC3E}">
        <p14:creationId xmlns:p14="http://schemas.microsoft.com/office/powerpoint/2010/main" val="1028091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1646304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1562421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6/16/24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6/16/24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6/16/24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6/16/24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6/16/24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6/16/24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6/16/24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6/16/24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6/16/24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6/16/24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6/16/24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6/16/24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tatacumen.com/teach/ADA2/homework/ADA2_HW_06_TasteModelSel-PSA.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acundolucianna/Apre_Aut_CEIo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facundolucianna@gmail.com" TargetMode="External"/><Relationship Id="rId4" Type="http://schemas.openxmlformats.org/officeDocument/2006/relationships/hyperlink" Target="https://discord.gg/rGbKPE8P"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freepik.com/free-vector/tiny-people-teacher-kids-camp-learning-english-chinese_11669362.htm#query=teaching&amp;position=11&amp;from_view=search&amp;track=sph"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www.flaticon.es/iconos-gratis/consola" TargetMode="Externa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microsoft.com/office/2007/relationships/hdphoto" Target="../media/hdphoto2.wdp"/><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8.png"/><Relationship Id="rId9"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openxmlformats.org/officeDocument/2006/relationships/hyperlink" Target="https://colab.research.google.co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xkcd.com/1987/"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5.wdp"/><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9.png"/><Relationship Id="rId4" Type="http://schemas.openxmlformats.org/officeDocument/2006/relationships/hyperlink" Target="https://www.anaconda.com/download"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docs.anaconda.com/free/distro-or-miniconda/" TargetMode="External"/><Relationship Id="rId5" Type="http://schemas.microsoft.com/office/2007/relationships/hdphoto" Target="../media/hdphoto6.wdp"/><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8" Type="http://schemas.openxmlformats.org/officeDocument/2006/relationships/hyperlink" Target="https://aur.archlinux.org/packages/python310" TargetMode="External"/><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launchpad.net/~deadsnakes/+archive/ubuntu/ppa" TargetMode="External"/><Relationship Id="rId12" Type="http://schemas.microsoft.com/office/2007/relationships/hdphoto" Target="../media/hdphoto8.wdp"/><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hyperlink" Target="https://brew.sh/" TargetMode="External"/><Relationship Id="rId11" Type="http://schemas.openxmlformats.org/officeDocument/2006/relationships/image" Target="../media/image40.png"/><Relationship Id="rId5" Type="http://schemas.openxmlformats.org/officeDocument/2006/relationships/hyperlink" Target="https://learn.microsoft.com/es-es/windows/wsl/install" TargetMode="External"/><Relationship Id="rId10" Type="http://schemas.openxmlformats.org/officeDocument/2006/relationships/hyperlink" Target="https://github.com/pyenv-win/pyenv-win" TargetMode="External"/><Relationship Id="rId4" Type="http://schemas.openxmlformats.org/officeDocument/2006/relationships/hyperlink" Target="https://www.python.org/" TargetMode="External"/><Relationship Id="rId9" Type="http://schemas.openxmlformats.org/officeDocument/2006/relationships/hyperlink" Target="https://github.com/pyenv/pyenv"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hyperlink" Target="https://pdm-project.org/en/latest/"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github.com/mamba-org/mamba" TargetMode="External"/><Relationship Id="rId5" Type="http://schemas.openxmlformats.org/officeDocument/2006/relationships/hyperlink" Target="https://astral.sh/blog/uv" TargetMode="External"/><Relationship Id="rId4" Type="http://schemas.openxmlformats.org/officeDocument/2006/relationships/hyperlink" Target="https://pypi.org/" TargetMode="External"/><Relationship Id="rId9" Type="http://schemas.microsoft.com/office/2007/relationships/hdphoto" Target="../media/hdphoto8.wdp"/></Relationships>
</file>

<file path=ppt/slides/_rels/slide7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github.com/pyenv/pyenv-virtualenv" TargetMode="External"/><Relationship Id="rId5" Type="http://schemas.openxmlformats.org/officeDocument/2006/relationships/hyperlink" Target="https://virtualenvwrapper.readthedocs.io/en/latest/" TargetMode="External"/><Relationship Id="rId4" Type="http://schemas.openxmlformats.org/officeDocument/2006/relationships/hyperlink" Target="https://virtualenv.pypa.io/en/latest/"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7"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0.png"/><Relationship Id="rId4" Type="http://schemas.openxmlformats.org/officeDocument/2006/relationships/hyperlink" Target="https://python-poetry.org/"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8.wdp"/><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vector/tiny-people-teacher-kids-camp-learning-english-chinese_11669362.htm#query=teaching&amp;position=11&amp;from_view=search&amp;track=sph"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0.png"/><Relationship Id="rId4" Type="http://schemas.openxmlformats.org/officeDocument/2006/relationships/hyperlink" Target="https://python-poetry.org/doc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2" Type="http://schemas.openxmlformats.org/officeDocument/2006/relationships/hyperlink" Target="https://jakevdp.github.io/PythonDataScienceHandbook/"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2"/>
          <a:srcRect t="17280"/>
          <a:stretch/>
        </p:blipFill>
        <p:spPr>
          <a:xfrm>
            <a:off x="1" y="10"/>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1833541" y="990599"/>
            <a:ext cx="5619054" cy="4849091"/>
          </a:xfrm>
        </p:spPr>
        <p:txBody>
          <a:bodyPr anchor="ctr">
            <a:normAutofit/>
          </a:bodyPr>
          <a:lstStyle/>
          <a:p>
            <a:pPr algn="r"/>
            <a:r>
              <a:rPr lang="es-ES_tradnl" dirty="0">
                <a:solidFill>
                  <a:srgbClr val="FFFFFF"/>
                </a:solidFill>
              </a:rPr>
              <a:t>Introducción</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Aprendizaje Automático</a:t>
            </a:r>
          </a:p>
          <a:p>
            <a:r>
              <a:rPr lang="es-ES_tradnl" dirty="0" err="1">
                <a:solidFill>
                  <a:srgbClr val="FFFFFF"/>
                </a:solidFill>
                <a:latin typeface="+mj-lt"/>
              </a:rPr>
              <a:t>CEIoT</a:t>
            </a:r>
            <a:r>
              <a:rPr lang="es-ES_tradnl" dirty="0">
                <a:solidFill>
                  <a:srgbClr val="FFFFFF"/>
                </a:solidFill>
                <a:latin typeface="+mj-lt"/>
              </a:rPr>
              <a:t>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3"/>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515173" cy="3969785"/>
          </a:xfrm>
        </p:spPr>
        <p:txBody>
          <a:bodyPr>
            <a:normAutofit/>
          </a:bodyPr>
          <a:lstStyle/>
          <a:p>
            <a:pPr marL="0" indent="0">
              <a:buNone/>
            </a:pPr>
            <a:r>
              <a:rPr lang="es-ES" dirty="0"/>
              <a:t>Aprendizaje automático se entiende a:</a:t>
            </a:r>
          </a:p>
          <a:p>
            <a:pPr marL="0" indent="0">
              <a:buNone/>
            </a:pPr>
            <a:r>
              <a:rPr lang="es-ES" dirty="0"/>
              <a:t>Una computadora observa algunos datos, construye un modelo basado en estos datos, y usa el modelo como una hipótesis sobre el mundo y como una pieza de software que puede resolver problemas.</a:t>
            </a:r>
          </a:p>
          <a:p>
            <a:pPr marL="0" indent="0">
              <a:buNone/>
            </a:pPr>
            <a:r>
              <a:rPr lang="es-ES" i="1" dirty="0"/>
              <a:t>¿Pero porque queremos que una computadora aprenda? ¿Por qué no programar el modelo directamente?</a:t>
            </a:r>
          </a:p>
          <a:p>
            <a:r>
              <a:rPr lang="es-ES" i="1" dirty="0">
                <a:solidFill>
                  <a:schemeClr val="accent1">
                    <a:lumMod val="75000"/>
                  </a:schemeClr>
                </a:solidFill>
              </a:rPr>
              <a:t>No se puede anticipar todas las posibles situaciones futuras.</a:t>
            </a:r>
          </a:p>
          <a:p>
            <a:r>
              <a:rPr lang="es-ES" i="1" dirty="0">
                <a:solidFill>
                  <a:schemeClr val="accent5">
                    <a:lumMod val="75000"/>
                  </a:schemeClr>
                </a:solidFill>
              </a:rPr>
              <a:t>No se tiene idea de cómo programar una solución por uno mismo.</a:t>
            </a:r>
          </a:p>
        </p:txBody>
      </p:sp>
      <p:pic>
        <p:nvPicPr>
          <p:cNvPr id="9" name="Picture 8" descr="Cat figurine with painted face">
            <a:extLst>
              <a:ext uri="{FF2B5EF4-FFF2-40B4-BE49-F238E27FC236}">
                <a16:creationId xmlns:a16="http://schemas.microsoft.com/office/drawing/2014/main" id="{8ECEAB93-8E0E-A45A-2927-CA954EE750A4}"/>
              </a:ext>
            </a:extLst>
          </p:cNvPr>
          <p:cNvPicPr>
            <a:picLocks noChangeAspect="1"/>
          </p:cNvPicPr>
          <p:nvPr/>
        </p:nvPicPr>
        <p:blipFill rotWithShape="1">
          <a:blip r:embed="rId3"/>
          <a:srcRect l="35392" t="2038" r="7063"/>
          <a:stretch/>
        </p:blipFill>
        <p:spPr>
          <a:xfrm>
            <a:off x="7345017" y="1513996"/>
            <a:ext cx="4472610" cy="4415217"/>
          </a:xfrm>
          <a:prstGeom prst="rect">
            <a:avLst/>
          </a:prstGeom>
        </p:spPr>
      </p:pic>
      <p:sp>
        <p:nvSpPr>
          <p:cNvPr id="3" name="Footer Placeholder 4">
            <a:extLst>
              <a:ext uri="{FF2B5EF4-FFF2-40B4-BE49-F238E27FC236}">
                <a16:creationId xmlns:a16="http://schemas.microsoft.com/office/drawing/2014/main" id="{F176DEF5-B54D-C5FE-3243-1C9D9B936E6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009641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El detector de SPAM es una herramienta que hoy en día damos por sentado que todo software de correo electrónico debe tener. Este problema se resuelve usando Aprendizaje Automático. </a:t>
            </a:r>
          </a:p>
          <a:p>
            <a:pPr marL="0" indent="0">
              <a:buNone/>
            </a:pPr>
            <a:r>
              <a:rPr lang="es-ES" dirty="0"/>
              <a:t>Una forma de resolverlo es analizando las palabras y signos de puntuación de los correos. Este es un problema que llamamos de </a:t>
            </a:r>
            <a:r>
              <a:rPr lang="es-ES" i="1" dirty="0"/>
              <a:t>aprendizaje supervisado</a:t>
            </a:r>
            <a:r>
              <a:rPr lang="es-ES" dirty="0"/>
              <a:t>, cuyo resultado es un indicador si el corre es SPAM o no. Esto se llama </a:t>
            </a:r>
            <a:r>
              <a:rPr lang="es-ES" i="1" dirty="0"/>
              <a:t>problema de clasificación</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2" cy="461665"/>
          </a:xfrm>
          <a:prstGeom prst="rect">
            <a:avLst/>
          </a:prstGeom>
          <a:noFill/>
        </p:spPr>
        <p:txBody>
          <a:bodyPr wrap="square" rtlCol="0">
            <a:spAutoFit/>
          </a:bodyPr>
          <a:lstStyle/>
          <a:p>
            <a:r>
              <a:rPr lang="es-ES_tradnl" sz="2400" dirty="0">
                <a:latin typeface="+mj-lt"/>
              </a:rPr>
              <a:t>Detección de SPAM</a:t>
            </a:r>
          </a:p>
        </p:txBody>
      </p:sp>
      <p:graphicFrame>
        <p:nvGraphicFramePr>
          <p:cNvPr id="3" name="Table 2">
            <a:extLst>
              <a:ext uri="{FF2B5EF4-FFF2-40B4-BE49-F238E27FC236}">
                <a16:creationId xmlns:a16="http://schemas.microsoft.com/office/drawing/2014/main" id="{D0482133-587F-1B4D-75BF-4A66DC802B7E}"/>
              </a:ext>
            </a:extLst>
          </p:cNvPr>
          <p:cNvGraphicFramePr>
            <a:graphicFrameLocks noGrp="1"/>
          </p:cNvGraphicFramePr>
          <p:nvPr/>
        </p:nvGraphicFramePr>
        <p:xfrm>
          <a:off x="1265542" y="4376031"/>
          <a:ext cx="9561450" cy="1112520"/>
        </p:xfrm>
        <a:graphic>
          <a:graphicData uri="http://schemas.openxmlformats.org/drawingml/2006/table">
            <a:tbl>
              <a:tblPr firstRow="1" bandRow="1">
                <a:tableStyleId>{69CF1AB2-1976-4502-BF36-3FF5EA218861}</a:tableStyleId>
              </a:tblPr>
              <a:tblGrid>
                <a:gridCol w="956145">
                  <a:extLst>
                    <a:ext uri="{9D8B030D-6E8A-4147-A177-3AD203B41FA5}">
                      <a16:colId xmlns:a16="http://schemas.microsoft.com/office/drawing/2014/main" val="2675899552"/>
                    </a:ext>
                  </a:extLst>
                </a:gridCol>
                <a:gridCol w="956145">
                  <a:extLst>
                    <a:ext uri="{9D8B030D-6E8A-4147-A177-3AD203B41FA5}">
                      <a16:colId xmlns:a16="http://schemas.microsoft.com/office/drawing/2014/main" val="465251719"/>
                    </a:ext>
                  </a:extLst>
                </a:gridCol>
                <a:gridCol w="956145">
                  <a:extLst>
                    <a:ext uri="{9D8B030D-6E8A-4147-A177-3AD203B41FA5}">
                      <a16:colId xmlns:a16="http://schemas.microsoft.com/office/drawing/2014/main" val="1954892321"/>
                    </a:ext>
                  </a:extLst>
                </a:gridCol>
                <a:gridCol w="956145">
                  <a:extLst>
                    <a:ext uri="{9D8B030D-6E8A-4147-A177-3AD203B41FA5}">
                      <a16:colId xmlns:a16="http://schemas.microsoft.com/office/drawing/2014/main" val="1650604409"/>
                    </a:ext>
                  </a:extLst>
                </a:gridCol>
                <a:gridCol w="956145">
                  <a:extLst>
                    <a:ext uri="{9D8B030D-6E8A-4147-A177-3AD203B41FA5}">
                      <a16:colId xmlns:a16="http://schemas.microsoft.com/office/drawing/2014/main" val="3904511517"/>
                    </a:ext>
                  </a:extLst>
                </a:gridCol>
                <a:gridCol w="956145">
                  <a:extLst>
                    <a:ext uri="{9D8B030D-6E8A-4147-A177-3AD203B41FA5}">
                      <a16:colId xmlns:a16="http://schemas.microsoft.com/office/drawing/2014/main" val="4084732011"/>
                    </a:ext>
                  </a:extLst>
                </a:gridCol>
                <a:gridCol w="956145">
                  <a:extLst>
                    <a:ext uri="{9D8B030D-6E8A-4147-A177-3AD203B41FA5}">
                      <a16:colId xmlns:a16="http://schemas.microsoft.com/office/drawing/2014/main" val="1507796073"/>
                    </a:ext>
                  </a:extLst>
                </a:gridCol>
                <a:gridCol w="956145">
                  <a:extLst>
                    <a:ext uri="{9D8B030D-6E8A-4147-A177-3AD203B41FA5}">
                      <a16:colId xmlns:a16="http://schemas.microsoft.com/office/drawing/2014/main" val="2271402263"/>
                    </a:ext>
                  </a:extLst>
                </a:gridCol>
                <a:gridCol w="956145">
                  <a:extLst>
                    <a:ext uri="{9D8B030D-6E8A-4147-A177-3AD203B41FA5}">
                      <a16:colId xmlns:a16="http://schemas.microsoft.com/office/drawing/2014/main" val="2718095079"/>
                    </a:ext>
                  </a:extLst>
                </a:gridCol>
                <a:gridCol w="956145">
                  <a:extLst>
                    <a:ext uri="{9D8B030D-6E8A-4147-A177-3AD203B41FA5}">
                      <a16:colId xmlns:a16="http://schemas.microsoft.com/office/drawing/2014/main" val="2616744764"/>
                    </a:ext>
                  </a:extLst>
                </a:gridCol>
              </a:tblGrid>
              <a:tr h="370840">
                <a:tc>
                  <a:txBody>
                    <a:bodyPr/>
                    <a:lstStyle/>
                    <a:p>
                      <a:endParaRPr lang="es-ES_tradnl" dirty="0"/>
                    </a:p>
                  </a:txBody>
                  <a:tcPr/>
                </a:tc>
                <a:tc>
                  <a:txBody>
                    <a:bodyPr/>
                    <a:lstStyle/>
                    <a:p>
                      <a:pPr algn="ctr"/>
                      <a:r>
                        <a:rPr lang="es-ES_tradnl" dirty="0" err="1"/>
                        <a:t>george</a:t>
                      </a:r>
                      <a:endParaRPr lang="es-ES_tradnl" dirty="0"/>
                    </a:p>
                  </a:txBody>
                  <a:tcPr/>
                </a:tc>
                <a:tc>
                  <a:txBody>
                    <a:bodyPr/>
                    <a:lstStyle/>
                    <a:p>
                      <a:pPr algn="ctr"/>
                      <a:r>
                        <a:rPr lang="es-ES_tradnl" dirty="0" err="1"/>
                        <a:t>you</a:t>
                      </a:r>
                      <a:endParaRPr lang="es-ES_tradnl" dirty="0"/>
                    </a:p>
                  </a:txBody>
                  <a:tcPr/>
                </a:tc>
                <a:tc>
                  <a:txBody>
                    <a:bodyPr/>
                    <a:lstStyle/>
                    <a:p>
                      <a:pPr algn="ctr"/>
                      <a:r>
                        <a:rPr lang="es-ES_tradnl" dirty="0" err="1"/>
                        <a:t>your</a:t>
                      </a:r>
                      <a:endParaRPr lang="es-ES_tradnl" dirty="0"/>
                    </a:p>
                  </a:txBody>
                  <a:tcPr/>
                </a:tc>
                <a:tc>
                  <a:txBody>
                    <a:bodyPr/>
                    <a:lstStyle/>
                    <a:p>
                      <a:pPr algn="ctr"/>
                      <a:r>
                        <a:rPr lang="es-ES_tradnl" dirty="0"/>
                        <a:t>hp</a:t>
                      </a:r>
                    </a:p>
                  </a:txBody>
                  <a:tcPr/>
                </a:tc>
                <a:tc>
                  <a:txBody>
                    <a:bodyPr/>
                    <a:lstStyle/>
                    <a:p>
                      <a:pPr algn="ctr"/>
                      <a:r>
                        <a:rPr lang="es-ES_tradnl" dirty="0"/>
                        <a:t>free</a:t>
                      </a:r>
                    </a:p>
                  </a:txBody>
                  <a:tcPr/>
                </a:tc>
                <a:tc>
                  <a:txBody>
                    <a:bodyPr/>
                    <a:lstStyle/>
                    <a:p>
                      <a:pPr algn="ctr"/>
                      <a:r>
                        <a:rPr lang="es-ES_tradnl" dirty="0" err="1"/>
                        <a:t>hpl</a:t>
                      </a:r>
                      <a:endParaRPr lang="es-ES_tradnl" dirty="0"/>
                    </a:p>
                  </a:txBody>
                  <a:tcPr/>
                </a:tc>
                <a:tc>
                  <a:txBody>
                    <a:bodyPr/>
                    <a:lstStyle/>
                    <a:p>
                      <a:pPr algn="ctr"/>
                      <a:r>
                        <a:rPr lang="es-ES_tradnl" dirty="0"/>
                        <a:t>!</a:t>
                      </a:r>
                    </a:p>
                  </a:txBody>
                  <a:tcPr/>
                </a:tc>
                <a:tc>
                  <a:txBody>
                    <a:bodyPr/>
                    <a:lstStyle/>
                    <a:p>
                      <a:pPr algn="ctr"/>
                      <a:r>
                        <a:rPr lang="es-ES_tradnl" dirty="0" err="1"/>
                        <a:t>our</a:t>
                      </a:r>
                      <a:endParaRPr lang="es-ES_tradnl" dirty="0"/>
                    </a:p>
                  </a:txBody>
                  <a:tcPr/>
                </a:tc>
                <a:tc>
                  <a:txBody>
                    <a:bodyPr/>
                    <a:lstStyle/>
                    <a:p>
                      <a:pPr algn="ctr"/>
                      <a:r>
                        <a:rPr lang="es-ES_tradnl" dirty="0"/>
                        <a:t>re</a:t>
                      </a:r>
                    </a:p>
                  </a:txBody>
                  <a:tcPr/>
                </a:tc>
                <a:extLst>
                  <a:ext uri="{0D108BD9-81ED-4DB2-BD59-A6C34878D82A}">
                    <a16:rowId xmlns:a16="http://schemas.microsoft.com/office/drawing/2014/main" val="1842857222"/>
                  </a:ext>
                </a:extLst>
              </a:tr>
              <a:tr h="370840">
                <a:tc>
                  <a:txBody>
                    <a:bodyPr/>
                    <a:lstStyle/>
                    <a:p>
                      <a:r>
                        <a:rPr lang="es-ES_tradnl" b="1" i="1" dirty="0"/>
                        <a:t>Spam</a:t>
                      </a:r>
                    </a:p>
                  </a:txBody>
                  <a:tcPr/>
                </a:tc>
                <a:tc>
                  <a:txBody>
                    <a:bodyPr/>
                    <a:lstStyle/>
                    <a:p>
                      <a:pPr algn="ctr"/>
                      <a:r>
                        <a:rPr lang="es-ES_tradnl" dirty="0"/>
                        <a:t>0.00</a:t>
                      </a:r>
                    </a:p>
                  </a:txBody>
                  <a:tcPr/>
                </a:tc>
                <a:tc>
                  <a:txBody>
                    <a:bodyPr/>
                    <a:lstStyle/>
                    <a:p>
                      <a:pPr algn="ctr"/>
                      <a:r>
                        <a:rPr lang="es-ES_tradnl" dirty="0"/>
                        <a:t>2.26</a:t>
                      </a:r>
                    </a:p>
                  </a:txBody>
                  <a:tcPr/>
                </a:tc>
                <a:tc>
                  <a:txBody>
                    <a:bodyPr/>
                    <a:lstStyle/>
                    <a:p>
                      <a:pPr algn="ctr"/>
                      <a:r>
                        <a:rPr lang="es-ES_tradnl" dirty="0"/>
                        <a:t>1.38</a:t>
                      </a:r>
                    </a:p>
                  </a:txBody>
                  <a:tcPr/>
                </a:tc>
                <a:tc>
                  <a:txBody>
                    <a:bodyPr/>
                    <a:lstStyle/>
                    <a:p>
                      <a:pPr algn="ctr"/>
                      <a:r>
                        <a:rPr lang="es-ES_tradnl" dirty="0"/>
                        <a:t>0.02</a:t>
                      </a:r>
                    </a:p>
                  </a:txBody>
                  <a:tcPr/>
                </a:tc>
                <a:tc>
                  <a:txBody>
                    <a:bodyPr/>
                    <a:lstStyle/>
                    <a:p>
                      <a:pPr algn="ctr"/>
                      <a:r>
                        <a:rPr lang="es-ES_tradnl" dirty="0"/>
                        <a:t>0.52</a:t>
                      </a:r>
                    </a:p>
                  </a:txBody>
                  <a:tcPr/>
                </a:tc>
                <a:tc>
                  <a:txBody>
                    <a:bodyPr/>
                    <a:lstStyle/>
                    <a:p>
                      <a:pPr algn="ctr"/>
                      <a:r>
                        <a:rPr lang="es-ES_tradnl" dirty="0"/>
                        <a:t>0.01</a:t>
                      </a:r>
                    </a:p>
                  </a:txBody>
                  <a:tcPr/>
                </a:tc>
                <a:tc>
                  <a:txBody>
                    <a:bodyPr/>
                    <a:lstStyle/>
                    <a:p>
                      <a:pPr algn="ctr"/>
                      <a:r>
                        <a:rPr lang="es-ES_tradnl" dirty="0"/>
                        <a:t>0.51</a:t>
                      </a:r>
                    </a:p>
                  </a:txBody>
                  <a:tcPr/>
                </a:tc>
                <a:tc>
                  <a:txBody>
                    <a:bodyPr/>
                    <a:lstStyle/>
                    <a:p>
                      <a:pPr algn="ctr"/>
                      <a:r>
                        <a:rPr lang="es-ES_tradnl" dirty="0"/>
                        <a:t>0.51</a:t>
                      </a:r>
                    </a:p>
                  </a:txBody>
                  <a:tcPr/>
                </a:tc>
                <a:tc>
                  <a:txBody>
                    <a:bodyPr/>
                    <a:lstStyle/>
                    <a:p>
                      <a:pPr algn="ctr"/>
                      <a:r>
                        <a:rPr lang="es-ES_tradnl" dirty="0"/>
                        <a:t>0.13</a:t>
                      </a:r>
                    </a:p>
                  </a:txBody>
                  <a:tcPr/>
                </a:tc>
                <a:extLst>
                  <a:ext uri="{0D108BD9-81ED-4DB2-BD59-A6C34878D82A}">
                    <a16:rowId xmlns:a16="http://schemas.microsoft.com/office/drawing/2014/main" val="3097682559"/>
                  </a:ext>
                </a:extLst>
              </a:tr>
              <a:tr h="370840">
                <a:tc>
                  <a:txBody>
                    <a:bodyPr/>
                    <a:lstStyle/>
                    <a:p>
                      <a:r>
                        <a:rPr lang="es-ES_tradnl" b="1" i="1" dirty="0"/>
                        <a:t>Email</a:t>
                      </a:r>
                    </a:p>
                  </a:txBody>
                  <a:tcPr/>
                </a:tc>
                <a:tc>
                  <a:txBody>
                    <a:bodyPr/>
                    <a:lstStyle/>
                    <a:p>
                      <a:pPr algn="ctr"/>
                      <a:r>
                        <a:rPr lang="es-ES_tradnl" dirty="0"/>
                        <a:t>1.27</a:t>
                      </a:r>
                    </a:p>
                  </a:txBody>
                  <a:tcPr/>
                </a:tc>
                <a:tc>
                  <a:txBody>
                    <a:bodyPr/>
                    <a:lstStyle/>
                    <a:p>
                      <a:pPr algn="ctr"/>
                      <a:r>
                        <a:rPr lang="es-ES_tradnl" dirty="0"/>
                        <a:t>1.27</a:t>
                      </a:r>
                    </a:p>
                  </a:txBody>
                  <a:tcPr/>
                </a:tc>
                <a:tc>
                  <a:txBody>
                    <a:bodyPr/>
                    <a:lstStyle/>
                    <a:p>
                      <a:pPr algn="ctr"/>
                      <a:r>
                        <a:rPr lang="es-ES_tradnl" dirty="0"/>
                        <a:t>0.44</a:t>
                      </a:r>
                    </a:p>
                  </a:txBody>
                  <a:tcPr/>
                </a:tc>
                <a:tc>
                  <a:txBody>
                    <a:bodyPr/>
                    <a:lstStyle/>
                    <a:p>
                      <a:pPr algn="ctr"/>
                      <a:r>
                        <a:rPr lang="es-ES_tradnl" dirty="0"/>
                        <a:t>0.90</a:t>
                      </a:r>
                    </a:p>
                  </a:txBody>
                  <a:tcPr/>
                </a:tc>
                <a:tc>
                  <a:txBody>
                    <a:bodyPr/>
                    <a:lstStyle/>
                    <a:p>
                      <a:pPr algn="ctr"/>
                      <a:r>
                        <a:rPr lang="es-ES_tradnl" dirty="0"/>
                        <a:t>0.07</a:t>
                      </a:r>
                    </a:p>
                  </a:txBody>
                  <a:tcPr/>
                </a:tc>
                <a:tc>
                  <a:txBody>
                    <a:bodyPr/>
                    <a:lstStyle/>
                    <a:p>
                      <a:pPr algn="ctr"/>
                      <a:r>
                        <a:rPr lang="es-ES_tradnl" dirty="0"/>
                        <a:t>0.43</a:t>
                      </a:r>
                    </a:p>
                  </a:txBody>
                  <a:tcPr/>
                </a:tc>
                <a:tc>
                  <a:txBody>
                    <a:bodyPr/>
                    <a:lstStyle/>
                    <a:p>
                      <a:pPr algn="ctr"/>
                      <a:r>
                        <a:rPr lang="es-ES_tradnl" dirty="0"/>
                        <a:t>0.11</a:t>
                      </a:r>
                    </a:p>
                  </a:txBody>
                  <a:tcPr/>
                </a:tc>
                <a:tc>
                  <a:txBody>
                    <a:bodyPr/>
                    <a:lstStyle/>
                    <a:p>
                      <a:pPr algn="ctr"/>
                      <a:r>
                        <a:rPr lang="es-ES_tradnl" dirty="0"/>
                        <a:t>0.18</a:t>
                      </a:r>
                    </a:p>
                  </a:txBody>
                  <a:tcPr/>
                </a:tc>
                <a:tc>
                  <a:txBody>
                    <a:bodyPr/>
                    <a:lstStyle/>
                    <a:p>
                      <a:pPr algn="ctr"/>
                      <a:r>
                        <a:rPr lang="es-ES_tradnl" dirty="0"/>
                        <a:t>0.42</a:t>
                      </a:r>
                    </a:p>
                  </a:txBody>
                  <a:tcPr/>
                </a:tc>
                <a:extLst>
                  <a:ext uri="{0D108BD9-81ED-4DB2-BD59-A6C34878D82A}">
                    <a16:rowId xmlns:a16="http://schemas.microsoft.com/office/drawing/2014/main" val="3329429038"/>
                  </a:ext>
                </a:extLst>
              </a:tr>
            </a:tbl>
          </a:graphicData>
        </a:graphic>
      </p:graphicFrame>
      <p:sp>
        <p:nvSpPr>
          <p:cNvPr id="8" name="Footer Placeholder 4">
            <a:extLst>
              <a:ext uri="{FF2B5EF4-FFF2-40B4-BE49-F238E27FC236}">
                <a16:creationId xmlns:a16="http://schemas.microsoft.com/office/drawing/2014/main" id="{6A996771-2B65-4957-8119-586343E7579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93621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10691264" cy="3786224"/>
          </a:xfrm>
        </p:spPr>
        <p:txBody>
          <a:bodyPr>
            <a:normAutofit/>
          </a:bodyPr>
          <a:lstStyle/>
          <a:p>
            <a:pPr marL="0" indent="0">
              <a:buNone/>
            </a:pPr>
            <a:r>
              <a:rPr lang="es-ES" dirty="0"/>
              <a:t>El detector de SPAM es una herramienta que hoy en día damos por sentado que todo software de correo electrónico debe tener. Este problema se resuelve usando Aprendizaje Automático. </a:t>
            </a:r>
          </a:p>
          <a:p>
            <a:pPr marL="0" indent="0">
              <a:buNone/>
            </a:pPr>
            <a:r>
              <a:rPr lang="es-ES" dirty="0"/>
              <a:t>En este problema no todo error al predecir es lo mismo. </a:t>
            </a:r>
            <a:r>
              <a:rPr lang="es-ES" b="1" i="1" dirty="0">
                <a:solidFill>
                  <a:srgbClr val="C00000"/>
                </a:solidFill>
              </a:rPr>
              <a:t>Queremos evitar filtrar el buen correo electrónico</a:t>
            </a:r>
            <a:r>
              <a:rPr lang="es-ES" dirty="0"/>
              <a:t>, mientras que dejar pasar el spam no es deseable pero sus consecuencias son menos graves. </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Detección de SPAM</a:t>
            </a:r>
          </a:p>
        </p:txBody>
      </p:sp>
      <p:graphicFrame>
        <p:nvGraphicFramePr>
          <p:cNvPr id="3" name="Table 2">
            <a:extLst>
              <a:ext uri="{FF2B5EF4-FFF2-40B4-BE49-F238E27FC236}">
                <a16:creationId xmlns:a16="http://schemas.microsoft.com/office/drawing/2014/main" id="{D0482133-587F-1B4D-75BF-4A66DC802B7E}"/>
              </a:ext>
            </a:extLst>
          </p:cNvPr>
          <p:cNvGraphicFramePr>
            <a:graphicFrameLocks noGrp="1"/>
          </p:cNvGraphicFramePr>
          <p:nvPr/>
        </p:nvGraphicFramePr>
        <p:xfrm>
          <a:off x="1265542" y="4376031"/>
          <a:ext cx="9561450" cy="1112520"/>
        </p:xfrm>
        <a:graphic>
          <a:graphicData uri="http://schemas.openxmlformats.org/drawingml/2006/table">
            <a:tbl>
              <a:tblPr firstRow="1" bandRow="1">
                <a:tableStyleId>{69CF1AB2-1976-4502-BF36-3FF5EA218861}</a:tableStyleId>
              </a:tblPr>
              <a:tblGrid>
                <a:gridCol w="956145">
                  <a:extLst>
                    <a:ext uri="{9D8B030D-6E8A-4147-A177-3AD203B41FA5}">
                      <a16:colId xmlns:a16="http://schemas.microsoft.com/office/drawing/2014/main" val="2675899552"/>
                    </a:ext>
                  </a:extLst>
                </a:gridCol>
                <a:gridCol w="956145">
                  <a:extLst>
                    <a:ext uri="{9D8B030D-6E8A-4147-A177-3AD203B41FA5}">
                      <a16:colId xmlns:a16="http://schemas.microsoft.com/office/drawing/2014/main" val="465251719"/>
                    </a:ext>
                  </a:extLst>
                </a:gridCol>
                <a:gridCol w="956145">
                  <a:extLst>
                    <a:ext uri="{9D8B030D-6E8A-4147-A177-3AD203B41FA5}">
                      <a16:colId xmlns:a16="http://schemas.microsoft.com/office/drawing/2014/main" val="1954892321"/>
                    </a:ext>
                  </a:extLst>
                </a:gridCol>
                <a:gridCol w="956145">
                  <a:extLst>
                    <a:ext uri="{9D8B030D-6E8A-4147-A177-3AD203B41FA5}">
                      <a16:colId xmlns:a16="http://schemas.microsoft.com/office/drawing/2014/main" val="1650604409"/>
                    </a:ext>
                  </a:extLst>
                </a:gridCol>
                <a:gridCol w="956145">
                  <a:extLst>
                    <a:ext uri="{9D8B030D-6E8A-4147-A177-3AD203B41FA5}">
                      <a16:colId xmlns:a16="http://schemas.microsoft.com/office/drawing/2014/main" val="3904511517"/>
                    </a:ext>
                  </a:extLst>
                </a:gridCol>
                <a:gridCol w="956145">
                  <a:extLst>
                    <a:ext uri="{9D8B030D-6E8A-4147-A177-3AD203B41FA5}">
                      <a16:colId xmlns:a16="http://schemas.microsoft.com/office/drawing/2014/main" val="4084732011"/>
                    </a:ext>
                  </a:extLst>
                </a:gridCol>
                <a:gridCol w="956145">
                  <a:extLst>
                    <a:ext uri="{9D8B030D-6E8A-4147-A177-3AD203B41FA5}">
                      <a16:colId xmlns:a16="http://schemas.microsoft.com/office/drawing/2014/main" val="1507796073"/>
                    </a:ext>
                  </a:extLst>
                </a:gridCol>
                <a:gridCol w="956145">
                  <a:extLst>
                    <a:ext uri="{9D8B030D-6E8A-4147-A177-3AD203B41FA5}">
                      <a16:colId xmlns:a16="http://schemas.microsoft.com/office/drawing/2014/main" val="2271402263"/>
                    </a:ext>
                  </a:extLst>
                </a:gridCol>
                <a:gridCol w="956145">
                  <a:extLst>
                    <a:ext uri="{9D8B030D-6E8A-4147-A177-3AD203B41FA5}">
                      <a16:colId xmlns:a16="http://schemas.microsoft.com/office/drawing/2014/main" val="2718095079"/>
                    </a:ext>
                  </a:extLst>
                </a:gridCol>
                <a:gridCol w="956145">
                  <a:extLst>
                    <a:ext uri="{9D8B030D-6E8A-4147-A177-3AD203B41FA5}">
                      <a16:colId xmlns:a16="http://schemas.microsoft.com/office/drawing/2014/main" val="2616744764"/>
                    </a:ext>
                  </a:extLst>
                </a:gridCol>
              </a:tblGrid>
              <a:tr h="370840">
                <a:tc>
                  <a:txBody>
                    <a:bodyPr/>
                    <a:lstStyle/>
                    <a:p>
                      <a:endParaRPr lang="es-ES_tradnl" dirty="0"/>
                    </a:p>
                  </a:txBody>
                  <a:tcPr/>
                </a:tc>
                <a:tc>
                  <a:txBody>
                    <a:bodyPr/>
                    <a:lstStyle/>
                    <a:p>
                      <a:pPr algn="ctr"/>
                      <a:r>
                        <a:rPr lang="es-ES_tradnl" dirty="0" err="1"/>
                        <a:t>george</a:t>
                      </a:r>
                      <a:endParaRPr lang="es-ES_tradnl" dirty="0"/>
                    </a:p>
                  </a:txBody>
                  <a:tcPr/>
                </a:tc>
                <a:tc>
                  <a:txBody>
                    <a:bodyPr/>
                    <a:lstStyle/>
                    <a:p>
                      <a:pPr algn="ctr"/>
                      <a:r>
                        <a:rPr lang="es-ES_tradnl" dirty="0" err="1"/>
                        <a:t>you</a:t>
                      </a:r>
                      <a:endParaRPr lang="es-ES_tradnl" dirty="0"/>
                    </a:p>
                  </a:txBody>
                  <a:tcPr/>
                </a:tc>
                <a:tc>
                  <a:txBody>
                    <a:bodyPr/>
                    <a:lstStyle/>
                    <a:p>
                      <a:pPr algn="ctr"/>
                      <a:r>
                        <a:rPr lang="es-ES_tradnl" dirty="0" err="1"/>
                        <a:t>your</a:t>
                      </a:r>
                      <a:endParaRPr lang="es-ES_tradnl" dirty="0"/>
                    </a:p>
                  </a:txBody>
                  <a:tcPr/>
                </a:tc>
                <a:tc>
                  <a:txBody>
                    <a:bodyPr/>
                    <a:lstStyle/>
                    <a:p>
                      <a:pPr algn="ctr"/>
                      <a:r>
                        <a:rPr lang="es-ES_tradnl" dirty="0"/>
                        <a:t>hp</a:t>
                      </a:r>
                    </a:p>
                  </a:txBody>
                  <a:tcPr/>
                </a:tc>
                <a:tc>
                  <a:txBody>
                    <a:bodyPr/>
                    <a:lstStyle/>
                    <a:p>
                      <a:pPr algn="ctr"/>
                      <a:r>
                        <a:rPr lang="es-ES_tradnl" dirty="0"/>
                        <a:t>free</a:t>
                      </a:r>
                    </a:p>
                  </a:txBody>
                  <a:tcPr/>
                </a:tc>
                <a:tc>
                  <a:txBody>
                    <a:bodyPr/>
                    <a:lstStyle/>
                    <a:p>
                      <a:pPr algn="ctr"/>
                      <a:r>
                        <a:rPr lang="es-ES_tradnl" dirty="0" err="1"/>
                        <a:t>hpl</a:t>
                      </a:r>
                      <a:endParaRPr lang="es-ES_tradnl" dirty="0"/>
                    </a:p>
                  </a:txBody>
                  <a:tcPr/>
                </a:tc>
                <a:tc>
                  <a:txBody>
                    <a:bodyPr/>
                    <a:lstStyle/>
                    <a:p>
                      <a:pPr algn="ctr"/>
                      <a:r>
                        <a:rPr lang="es-ES_tradnl" dirty="0"/>
                        <a:t>!</a:t>
                      </a:r>
                    </a:p>
                  </a:txBody>
                  <a:tcPr/>
                </a:tc>
                <a:tc>
                  <a:txBody>
                    <a:bodyPr/>
                    <a:lstStyle/>
                    <a:p>
                      <a:pPr algn="ctr"/>
                      <a:r>
                        <a:rPr lang="es-ES_tradnl" dirty="0" err="1"/>
                        <a:t>our</a:t>
                      </a:r>
                      <a:endParaRPr lang="es-ES_tradnl" dirty="0"/>
                    </a:p>
                  </a:txBody>
                  <a:tcPr/>
                </a:tc>
                <a:tc>
                  <a:txBody>
                    <a:bodyPr/>
                    <a:lstStyle/>
                    <a:p>
                      <a:pPr algn="ctr"/>
                      <a:r>
                        <a:rPr lang="es-ES_tradnl" dirty="0"/>
                        <a:t>re</a:t>
                      </a:r>
                    </a:p>
                  </a:txBody>
                  <a:tcPr/>
                </a:tc>
                <a:extLst>
                  <a:ext uri="{0D108BD9-81ED-4DB2-BD59-A6C34878D82A}">
                    <a16:rowId xmlns:a16="http://schemas.microsoft.com/office/drawing/2014/main" val="1842857222"/>
                  </a:ext>
                </a:extLst>
              </a:tr>
              <a:tr h="370840">
                <a:tc>
                  <a:txBody>
                    <a:bodyPr/>
                    <a:lstStyle/>
                    <a:p>
                      <a:r>
                        <a:rPr lang="es-ES_tradnl" b="1" i="1" dirty="0"/>
                        <a:t>Spam</a:t>
                      </a:r>
                    </a:p>
                  </a:txBody>
                  <a:tcPr/>
                </a:tc>
                <a:tc>
                  <a:txBody>
                    <a:bodyPr/>
                    <a:lstStyle/>
                    <a:p>
                      <a:pPr algn="ctr"/>
                      <a:r>
                        <a:rPr lang="es-ES_tradnl" dirty="0"/>
                        <a:t>0.00</a:t>
                      </a:r>
                    </a:p>
                  </a:txBody>
                  <a:tcPr/>
                </a:tc>
                <a:tc>
                  <a:txBody>
                    <a:bodyPr/>
                    <a:lstStyle/>
                    <a:p>
                      <a:pPr algn="ctr"/>
                      <a:r>
                        <a:rPr lang="es-ES_tradnl" dirty="0"/>
                        <a:t>2.26</a:t>
                      </a:r>
                    </a:p>
                  </a:txBody>
                  <a:tcPr/>
                </a:tc>
                <a:tc>
                  <a:txBody>
                    <a:bodyPr/>
                    <a:lstStyle/>
                    <a:p>
                      <a:pPr algn="ctr"/>
                      <a:r>
                        <a:rPr lang="es-ES_tradnl" dirty="0"/>
                        <a:t>1.38</a:t>
                      </a:r>
                    </a:p>
                  </a:txBody>
                  <a:tcPr/>
                </a:tc>
                <a:tc>
                  <a:txBody>
                    <a:bodyPr/>
                    <a:lstStyle/>
                    <a:p>
                      <a:pPr algn="ctr"/>
                      <a:r>
                        <a:rPr lang="es-ES_tradnl" dirty="0"/>
                        <a:t>0.02</a:t>
                      </a:r>
                    </a:p>
                  </a:txBody>
                  <a:tcPr/>
                </a:tc>
                <a:tc>
                  <a:txBody>
                    <a:bodyPr/>
                    <a:lstStyle/>
                    <a:p>
                      <a:pPr algn="ctr"/>
                      <a:r>
                        <a:rPr lang="es-ES_tradnl" dirty="0"/>
                        <a:t>0.52</a:t>
                      </a:r>
                    </a:p>
                  </a:txBody>
                  <a:tcPr/>
                </a:tc>
                <a:tc>
                  <a:txBody>
                    <a:bodyPr/>
                    <a:lstStyle/>
                    <a:p>
                      <a:pPr algn="ctr"/>
                      <a:r>
                        <a:rPr lang="es-ES_tradnl" dirty="0"/>
                        <a:t>0.01</a:t>
                      </a:r>
                    </a:p>
                  </a:txBody>
                  <a:tcPr/>
                </a:tc>
                <a:tc>
                  <a:txBody>
                    <a:bodyPr/>
                    <a:lstStyle/>
                    <a:p>
                      <a:pPr algn="ctr"/>
                      <a:r>
                        <a:rPr lang="es-ES_tradnl" dirty="0"/>
                        <a:t>0.51</a:t>
                      </a:r>
                    </a:p>
                  </a:txBody>
                  <a:tcPr/>
                </a:tc>
                <a:tc>
                  <a:txBody>
                    <a:bodyPr/>
                    <a:lstStyle/>
                    <a:p>
                      <a:pPr algn="ctr"/>
                      <a:r>
                        <a:rPr lang="es-ES_tradnl" dirty="0"/>
                        <a:t>0.51</a:t>
                      </a:r>
                    </a:p>
                  </a:txBody>
                  <a:tcPr/>
                </a:tc>
                <a:tc>
                  <a:txBody>
                    <a:bodyPr/>
                    <a:lstStyle/>
                    <a:p>
                      <a:pPr algn="ctr"/>
                      <a:r>
                        <a:rPr lang="es-ES_tradnl" dirty="0"/>
                        <a:t>0.13</a:t>
                      </a:r>
                    </a:p>
                  </a:txBody>
                  <a:tcPr/>
                </a:tc>
                <a:extLst>
                  <a:ext uri="{0D108BD9-81ED-4DB2-BD59-A6C34878D82A}">
                    <a16:rowId xmlns:a16="http://schemas.microsoft.com/office/drawing/2014/main" val="3097682559"/>
                  </a:ext>
                </a:extLst>
              </a:tr>
              <a:tr h="370840">
                <a:tc>
                  <a:txBody>
                    <a:bodyPr/>
                    <a:lstStyle/>
                    <a:p>
                      <a:r>
                        <a:rPr lang="es-ES_tradnl" b="1" i="1" dirty="0"/>
                        <a:t>Email</a:t>
                      </a:r>
                    </a:p>
                  </a:txBody>
                  <a:tcPr/>
                </a:tc>
                <a:tc>
                  <a:txBody>
                    <a:bodyPr/>
                    <a:lstStyle/>
                    <a:p>
                      <a:pPr algn="ctr"/>
                      <a:r>
                        <a:rPr lang="es-ES_tradnl" dirty="0"/>
                        <a:t>1.27</a:t>
                      </a:r>
                    </a:p>
                  </a:txBody>
                  <a:tcPr/>
                </a:tc>
                <a:tc>
                  <a:txBody>
                    <a:bodyPr/>
                    <a:lstStyle/>
                    <a:p>
                      <a:pPr algn="ctr"/>
                      <a:r>
                        <a:rPr lang="es-ES_tradnl" dirty="0"/>
                        <a:t>1.27</a:t>
                      </a:r>
                    </a:p>
                  </a:txBody>
                  <a:tcPr/>
                </a:tc>
                <a:tc>
                  <a:txBody>
                    <a:bodyPr/>
                    <a:lstStyle/>
                    <a:p>
                      <a:pPr algn="ctr"/>
                      <a:r>
                        <a:rPr lang="es-ES_tradnl" dirty="0"/>
                        <a:t>0.44</a:t>
                      </a:r>
                    </a:p>
                  </a:txBody>
                  <a:tcPr/>
                </a:tc>
                <a:tc>
                  <a:txBody>
                    <a:bodyPr/>
                    <a:lstStyle/>
                    <a:p>
                      <a:pPr algn="ctr"/>
                      <a:r>
                        <a:rPr lang="es-ES_tradnl" dirty="0"/>
                        <a:t>0.90</a:t>
                      </a:r>
                    </a:p>
                  </a:txBody>
                  <a:tcPr/>
                </a:tc>
                <a:tc>
                  <a:txBody>
                    <a:bodyPr/>
                    <a:lstStyle/>
                    <a:p>
                      <a:pPr algn="ctr"/>
                      <a:r>
                        <a:rPr lang="es-ES_tradnl" dirty="0"/>
                        <a:t>0.07</a:t>
                      </a:r>
                    </a:p>
                  </a:txBody>
                  <a:tcPr/>
                </a:tc>
                <a:tc>
                  <a:txBody>
                    <a:bodyPr/>
                    <a:lstStyle/>
                    <a:p>
                      <a:pPr algn="ctr"/>
                      <a:r>
                        <a:rPr lang="es-ES_tradnl" dirty="0"/>
                        <a:t>0.43</a:t>
                      </a:r>
                    </a:p>
                  </a:txBody>
                  <a:tcPr/>
                </a:tc>
                <a:tc>
                  <a:txBody>
                    <a:bodyPr/>
                    <a:lstStyle/>
                    <a:p>
                      <a:pPr algn="ctr"/>
                      <a:r>
                        <a:rPr lang="es-ES_tradnl" dirty="0"/>
                        <a:t>0.11</a:t>
                      </a:r>
                    </a:p>
                  </a:txBody>
                  <a:tcPr/>
                </a:tc>
                <a:tc>
                  <a:txBody>
                    <a:bodyPr/>
                    <a:lstStyle/>
                    <a:p>
                      <a:pPr algn="ctr"/>
                      <a:r>
                        <a:rPr lang="es-ES_tradnl" dirty="0"/>
                        <a:t>0.18</a:t>
                      </a:r>
                    </a:p>
                  </a:txBody>
                  <a:tcPr/>
                </a:tc>
                <a:tc>
                  <a:txBody>
                    <a:bodyPr/>
                    <a:lstStyle/>
                    <a:p>
                      <a:pPr algn="ctr"/>
                      <a:r>
                        <a:rPr lang="es-ES_tradnl" dirty="0"/>
                        <a:t>0.42</a:t>
                      </a:r>
                    </a:p>
                  </a:txBody>
                  <a:tcPr/>
                </a:tc>
                <a:extLst>
                  <a:ext uri="{0D108BD9-81ED-4DB2-BD59-A6C34878D82A}">
                    <a16:rowId xmlns:a16="http://schemas.microsoft.com/office/drawing/2014/main" val="3329429038"/>
                  </a:ext>
                </a:extLst>
              </a:tr>
            </a:tbl>
          </a:graphicData>
        </a:graphic>
      </p:graphicFrame>
      <p:sp>
        <p:nvSpPr>
          <p:cNvPr id="8" name="Footer Placeholder 4">
            <a:extLst>
              <a:ext uri="{FF2B5EF4-FFF2-40B4-BE49-F238E27FC236}">
                <a16:creationId xmlns:a16="http://schemas.microsoft.com/office/drawing/2014/main" id="{6BE342B9-AFE8-6F7F-966B-C5AA9D9F296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0698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9"/>
            <a:ext cx="6366086" cy="3786224"/>
          </a:xfrm>
        </p:spPr>
        <p:txBody>
          <a:bodyPr>
            <a:normAutofit fontScale="92500" lnSpcReduction="20000"/>
          </a:bodyPr>
          <a:lstStyle/>
          <a:p>
            <a:pPr marL="0" indent="0">
              <a:buNone/>
            </a:pPr>
            <a:r>
              <a:rPr lang="es-ES" dirty="0"/>
              <a:t>Tenemos mediciones del antígeno prostático específico (PSA) y una serie de medidas clínicas, en 97 hombres que estaban a punto de recibir una prostatectomía radical.</a:t>
            </a:r>
          </a:p>
          <a:p>
            <a:pPr marL="0" indent="0">
              <a:buNone/>
            </a:pPr>
            <a:r>
              <a:rPr lang="es-ES" dirty="0"/>
              <a:t>Como objetivo se busca predecir el log de PSA usando un numero de mediciones a partir de una serie de mediciones que incluyen el registro del volumen del cáncer, el registro del peso de la próstata, la edad, el registro de la cantidad de hiperplasia prostática benigna, la invasión de la vesícula seminal, entre otros. </a:t>
            </a:r>
          </a:p>
          <a:p>
            <a:pPr marL="0" indent="0">
              <a:buNone/>
            </a:pPr>
            <a:r>
              <a:rPr lang="es-ES" dirty="0"/>
              <a:t>Este es un problema de </a:t>
            </a:r>
            <a:r>
              <a:rPr lang="es-ES" i="1" dirty="0"/>
              <a:t>aprendizaje supervisado</a:t>
            </a:r>
            <a:r>
              <a:rPr lang="es-ES" dirty="0"/>
              <a:t>, conocido como </a:t>
            </a:r>
            <a:r>
              <a:rPr lang="es-ES" i="1" dirty="0"/>
              <a:t>problema de regresión</a:t>
            </a:r>
            <a:r>
              <a:rPr lang="es-ES" dirty="0"/>
              <a:t>, porque la medición del resultado es </a:t>
            </a:r>
            <a:r>
              <a:rPr lang="es-ES" b="1" i="1" dirty="0">
                <a:solidFill>
                  <a:schemeClr val="accent1">
                    <a:lumMod val="75000"/>
                  </a:schemeClr>
                </a:solidFill>
              </a:rPr>
              <a:t>cuantitativa</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Cáncer de próstata</a:t>
            </a:r>
          </a:p>
        </p:txBody>
      </p:sp>
      <p:sp>
        <p:nvSpPr>
          <p:cNvPr id="8" name="TextBox 7">
            <a:extLst>
              <a:ext uri="{FF2B5EF4-FFF2-40B4-BE49-F238E27FC236}">
                <a16:creationId xmlns:a16="http://schemas.microsoft.com/office/drawing/2014/main" id="{92D5D2D2-429D-8B06-01AC-CD1D329FC7C8}"/>
              </a:ext>
            </a:extLst>
          </p:cNvPr>
          <p:cNvSpPr txBox="1"/>
          <p:nvPr/>
        </p:nvSpPr>
        <p:spPr>
          <a:xfrm>
            <a:off x="2428370" y="5804227"/>
            <a:ext cx="9062994" cy="338554"/>
          </a:xfrm>
          <a:prstGeom prst="rect">
            <a:avLst/>
          </a:prstGeom>
          <a:noFill/>
        </p:spPr>
        <p:txBody>
          <a:bodyPr wrap="none" rtlCol="0">
            <a:spAutoFit/>
          </a:bodyPr>
          <a:lstStyle/>
          <a:p>
            <a:r>
              <a:rPr lang="es-ES_tradnl" sz="1600" dirty="0"/>
              <a:t>Imagen obtenida de </a:t>
            </a:r>
            <a:r>
              <a:rPr lang="es-ES_tradnl" sz="1600" dirty="0">
                <a:hlinkClick r:id="rId3"/>
              </a:rPr>
              <a:t>ADA2: Homework 06, Ch 03 A Taste of Model Selection for Multiple Regression</a:t>
            </a:r>
            <a:endParaRPr lang="es-ES_tradnl" sz="1600" dirty="0"/>
          </a:p>
        </p:txBody>
      </p:sp>
      <p:pic>
        <p:nvPicPr>
          <p:cNvPr id="10" name="Picture 9" descr="A screenshot of a graph&#10;&#10;Description automatically generated">
            <a:extLst>
              <a:ext uri="{FF2B5EF4-FFF2-40B4-BE49-F238E27FC236}">
                <a16:creationId xmlns:a16="http://schemas.microsoft.com/office/drawing/2014/main" id="{4FC2D657-1A6D-28B5-6F62-8FF9EE07AD21}"/>
              </a:ext>
            </a:extLst>
          </p:cNvPr>
          <p:cNvPicPr>
            <a:picLocks noChangeAspect="1"/>
          </p:cNvPicPr>
          <p:nvPr/>
        </p:nvPicPr>
        <p:blipFill>
          <a:blip r:embed="rId4"/>
          <a:stretch>
            <a:fillRect/>
          </a:stretch>
        </p:blipFill>
        <p:spPr>
          <a:xfrm>
            <a:off x="7158278" y="1607611"/>
            <a:ext cx="4225287" cy="4154154"/>
          </a:xfrm>
          <a:prstGeom prst="rect">
            <a:avLst/>
          </a:prstGeom>
        </p:spPr>
      </p:pic>
      <p:sp>
        <p:nvSpPr>
          <p:cNvPr id="3" name="Footer Placeholder 4">
            <a:extLst>
              <a:ext uri="{FF2B5EF4-FFF2-40B4-BE49-F238E27FC236}">
                <a16:creationId xmlns:a16="http://schemas.microsoft.com/office/drawing/2014/main" id="{9EFE1CC8-4A70-E9CF-65EB-5F3F6CC6E2D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473613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6982239" cy="3661238"/>
          </a:xfrm>
        </p:spPr>
        <p:txBody>
          <a:bodyPr>
            <a:normAutofit/>
          </a:bodyPr>
          <a:lstStyle/>
          <a:p>
            <a:pPr marL="0" indent="0">
              <a:buNone/>
            </a:pPr>
            <a:r>
              <a:rPr lang="es-ES" dirty="0"/>
              <a:t>Una empresa de </a:t>
            </a:r>
            <a:r>
              <a:rPr lang="es-ES" dirty="0" err="1"/>
              <a:t>retail</a:t>
            </a:r>
            <a:r>
              <a:rPr lang="es-ES" dirty="0"/>
              <a:t> quiere entender cómo se segmentan sus clientes en información demográfica y gustos dados su interior de compra. Usando estos datos se usa un modelo que agrupa los datos en diferentes grupos por </a:t>
            </a:r>
            <a:r>
              <a:rPr lang="es-ES" i="1" dirty="0"/>
              <a:t>similitud</a:t>
            </a:r>
            <a:r>
              <a:rPr lang="es-ES" dirty="0"/>
              <a:t>. Una vez establecidos estos grupos, la empresa puede establecer estrategias de marketing diferentes para cada uno de estos grupos. Este tipo de problema es de tipo </a:t>
            </a:r>
            <a:r>
              <a:rPr lang="es-ES" i="1" dirty="0">
                <a:solidFill>
                  <a:schemeClr val="accent1">
                    <a:lumMod val="75000"/>
                  </a:schemeClr>
                </a:solidFill>
              </a:rPr>
              <a:t>no supervisado </a:t>
            </a:r>
            <a:r>
              <a:rPr lang="es-ES" dirty="0"/>
              <a:t>y particularmente de </a:t>
            </a:r>
            <a:r>
              <a:rPr lang="es-ES" i="1" dirty="0" err="1">
                <a:solidFill>
                  <a:schemeClr val="accent2">
                    <a:lumMod val="75000"/>
                  </a:schemeClr>
                </a:solidFill>
              </a:rPr>
              <a:t>clustering</a:t>
            </a:r>
            <a:r>
              <a:rPr lang="es-ES" dirty="0"/>
              <a:t>.</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Descubrimiento de segmentos de clientes.</a:t>
            </a:r>
          </a:p>
        </p:txBody>
      </p:sp>
      <p:pic>
        <p:nvPicPr>
          <p:cNvPr id="14" name="Picture 13" descr="A graph showing different colored dots&#10;&#10;Description automatically generated">
            <a:extLst>
              <a:ext uri="{FF2B5EF4-FFF2-40B4-BE49-F238E27FC236}">
                <a16:creationId xmlns:a16="http://schemas.microsoft.com/office/drawing/2014/main" id="{527E4E21-1772-18B7-5536-A4068391D701}"/>
              </a:ext>
            </a:extLst>
          </p:cNvPr>
          <p:cNvPicPr>
            <a:picLocks noChangeAspect="1"/>
          </p:cNvPicPr>
          <p:nvPr/>
        </p:nvPicPr>
        <p:blipFill>
          <a:blip r:embed="rId3"/>
          <a:stretch>
            <a:fillRect/>
          </a:stretch>
        </p:blipFill>
        <p:spPr>
          <a:xfrm>
            <a:off x="7700574" y="1681323"/>
            <a:ext cx="4107828" cy="4122903"/>
          </a:xfrm>
          <a:prstGeom prst="rect">
            <a:avLst/>
          </a:prstGeom>
        </p:spPr>
      </p:pic>
      <p:sp>
        <p:nvSpPr>
          <p:cNvPr id="3" name="Footer Placeholder 4">
            <a:extLst>
              <a:ext uri="{FF2B5EF4-FFF2-40B4-BE49-F238E27FC236}">
                <a16:creationId xmlns:a16="http://schemas.microsoft.com/office/drawing/2014/main" id="{66263170-360D-C89A-848C-F7BC42B0C2D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67350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Automático – Ejemplos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800100" y="2142989"/>
            <a:ext cx="10591800" cy="3661238"/>
          </a:xfrm>
        </p:spPr>
        <p:txBody>
          <a:bodyPr>
            <a:normAutofit/>
          </a:bodyPr>
          <a:lstStyle/>
          <a:p>
            <a:pPr marL="0" indent="0">
              <a:buNone/>
            </a:pPr>
            <a:r>
              <a:rPr lang="es-ES" dirty="0"/>
              <a:t>Una empresa dedicada a compartir videos necesita mantener a los usuarios comprometidos en la plataforma. Necesita que cuando un nuevo video termina, recomendarle al usuario el siguiente video a ver, de tal forma que la persona siga deseando mantenerse en la plataforma. Por lo que es vital construir un sistema de recomendación que se utilice la información del usuario en la plataforma. </a:t>
            </a:r>
          </a:p>
          <a:p>
            <a:pPr marL="0" indent="0">
              <a:buNone/>
            </a:pPr>
            <a:r>
              <a:rPr lang="es-ES" dirty="0"/>
              <a:t>Este tipo de algoritmos se llaman de </a:t>
            </a:r>
            <a:r>
              <a:rPr lang="es-ES" i="1" dirty="0">
                <a:solidFill>
                  <a:schemeClr val="accent2">
                    <a:lumMod val="75000"/>
                  </a:schemeClr>
                </a:solidFill>
              </a:rPr>
              <a:t>recomendación</a:t>
            </a:r>
            <a:r>
              <a:rPr lang="es-ES" dirty="0"/>
              <a:t> y es de tipo </a:t>
            </a:r>
            <a:r>
              <a:rPr lang="es-ES" i="1" dirty="0">
                <a:solidFill>
                  <a:schemeClr val="accent2">
                    <a:lumMod val="75000"/>
                  </a:schemeClr>
                </a:solidFill>
              </a:rPr>
              <a:t>no supervisado</a:t>
            </a:r>
            <a:r>
              <a:rPr lang="es-ES" dirty="0"/>
              <a:t>. </a:t>
            </a:r>
          </a:p>
        </p:txBody>
      </p:sp>
      <p:sp>
        <p:nvSpPr>
          <p:cNvPr id="7" name="TextBox 6">
            <a:extLst>
              <a:ext uri="{FF2B5EF4-FFF2-40B4-BE49-F238E27FC236}">
                <a16:creationId xmlns:a16="http://schemas.microsoft.com/office/drawing/2014/main" id="{465B4980-F42E-3959-3C1E-C7B68804D0CD}"/>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Sistema de recomendación de videos</a:t>
            </a:r>
          </a:p>
        </p:txBody>
      </p:sp>
      <p:sp>
        <p:nvSpPr>
          <p:cNvPr id="3" name="Footer Placeholder 4">
            <a:extLst>
              <a:ext uri="{FF2B5EF4-FFF2-40B4-BE49-F238E27FC236}">
                <a16:creationId xmlns:a16="http://schemas.microsoft.com/office/drawing/2014/main" id="{B697F20C-272B-551B-6B1B-41B70059A21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18662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Datos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10787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lnSpcReduction="10000"/>
          </a:bodyPr>
          <a:lstStyle/>
          <a:p>
            <a:pPr marL="0" indent="0">
              <a:buNone/>
            </a:pPr>
            <a:r>
              <a:rPr lang="es-ES" sz="1800" dirty="0"/>
              <a:t>Lo más importante en Aprendizaje Automático (y en Data </a:t>
            </a:r>
            <a:r>
              <a:rPr lang="es-ES" sz="1800" dirty="0" err="1"/>
              <a:t>Science</a:t>
            </a:r>
            <a:r>
              <a:rPr lang="es-ES" sz="1800" dirty="0"/>
              <a:t> en general) son los </a:t>
            </a:r>
          </a:p>
          <a:p>
            <a:pPr marL="0" indent="0" algn="ctr">
              <a:buNone/>
            </a:pPr>
            <a:r>
              <a:rPr lang="es-ES" sz="2400" b="1" dirty="0">
                <a:solidFill>
                  <a:schemeClr val="accent6">
                    <a:lumMod val="60000"/>
                    <a:lumOff val="40000"/>
                  </a:schemeClr>
                </a:solidFill>
              </a:rPr>
              <a:t>Datos</a:t>
            </a:r>
            <a:endParaRPr lang="es-ES" sz="1800" dirty="0"/>
          </a:p>
          <a:p>
            <a:pPr marL="0" indent="0">
              <a:buNone/>
            </a:pPr>
            <a:r>
              <a:rPr lang="es-ES" sz="1800" dirty="0"/>
              <a:t>Nos permite describir un objeto al que podemos llamar </a:t>
            </a:r>
            <a:r>
              <a:rPr lang="es-ES" sz="1800" i="1" dirty="0"/>
              <a:t>entidad</a:t>
            </a:r>
            <a:r>
              <a:rPr lang="es-ES" sz="1800" dirty="0"/>
              <a:t>.</a:t>
            </a:r>
          </a:p>
          <a:p>
            <a:pPr marL="0" indent="0">
              <a:buNone/>
            </a:pPr>
            <a:r>
              <a:rPr lang="es-ES" sz="1800" dirty="0"/>
              <a:t>Esta entidad y su información puede ser diferente a pesar de que describa un mismo objeto. La forma en que se elija representar los datos no solo afecta la forma en que se construyen sus sistemas, sino también los problemas que sus sistemas pueden resolver. </a:t>
            </a:r>
          </a:p>
          <a:p>
            <a:pPr marL="0" indent="0">
              <a:buNone/>
            </a:pPr>
            <a:r>
              <a:rPr lang="es-ES" sz="1800" dirty="0"/>
              <a:t>Por ejemplo, queremos representar un auto:</a:t>
            </a:r>
          </a:p>
          <a:p>
            <a:r>
              <a:rPr lang="es-ES" sz="1800" dirty="0"/>
              <a:t>En un problema para compra y venta de autos, podemos representarlo con el fabricante, modelo, año, color, y su precio.</a:t>
            </a:r>
          </a:p>
          <a:p>
            <a:r>
              <a:rPr lang="es-ES" sz="1800" dirty="0"/>
              <a:t>En un problema de un sistema de seguimiento policial, podemos representarlo por quien es el dueño, patente y su historia de direcciones registradas. </a:t>
            </a:r>
          </a:p>
        </p:txBody>
      </p:sp>
      <p:sp>
        <p:nvSpPr>
          <p:cNvPr id="3" name="Footer Placeholder 4">
            <a:extLst>
              <a:ext uri="{FF2B5EF4-FFF2-40B4-BE49-F238E27FC236}">
                <a16:creationId xmlns:a16="http://schemas.microsoft.com/office/drawing/2014/main" id="{F76C5852-7380-19EC-D2CC-FC2DA675A07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08186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pic>
        <p:nvPicPr>
          <p:cNvPr id="9" name="Graphic 8" descr="Garbage with solid fill">
            <a:extLst>
              <a:ext uri="{FF2B5EF4-FFF2-40B4-BE49-F238E27FC236}">
                <a16:creationId xmlns:a16="http://schemas.microsoft.com/office/drawing/2014/main" id="{8C8B97AB-9306-8F81-87C1-66958B80D7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6526" y="2784860"/>
            <a:ext cx="1593075" cy="1593075"/>
          </a:xfrm>
          <a:prstGeom prst="rect">
            <a:avLst/>
          </a:prstGeom>
        </p:spPr>
      </p:pic>
      <p:pic>
        <p:nvPicPr>
          <p:cNvPr id="10" name="Graphic 9" descr="Garbage with solid fill">
            <a:extLst>
              <a:ext uri="{FF2B5EF4-FFF2-40B4-BE49-F238E27FC236}">
                <a16:creationId xmlns:a16="http://schemas.microsoft.com/office/drawing/2014/main" id="{AF78463A-7F27-C817-D26C-94DB680D98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2399" y="2784862"/>
            <a:ext cx="1593075" cy="1593075"/>
          </a:xfrm>
          <a:prstGeom prst="rect">
            <a:avLst/>
          </a:prstGeom>
        </p:spPr>
      </p:pic>
      <p:sp>
        <p:nvSpPr>
          <p:cNvPr id="11" name="Rounded Rectangle 10">
            <a:extLst>
              <a:ext uri="{FF2B5EF4-FFF2-40B4-BE49-F238E27FC236}">
                <a16:creationId xmlns:a16="http://schemas.microsoft.com/office/drawing/2014/main" id="{803A0F18-91E2-AFC5-D3FC-950349FB914E}"/>
              </a:ext>
            </a:extLst>
          </p:cNvPr>
          <p:cNvSpPr/>
          <p:nvPr/>
        </p:nvSpPr>
        <p:spPr>
          <a:xfrm>
            <a:off x="5312481" y="2855842"/>
            <a:ext cx="169961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cxnSp>
        <p:nvCxnSpPr>
          <p:cNvPr id="13" name="Straight Arrow Connector 12">
            <a:extLst>
              <a:ext uri="{FF2B5EF4-FFF2-40B4-BE49-F238E27FC236}">
                <a16:creationId xmlns:a16="http://schemas.microsoft.com/office/drawing/2014/main" id="{7787B0B3-EEFC-C5D1-3A26-54152C5890A5}"/>
              </a:ext>
            </a:extLst>
          </p:cNvPr>
          <p:cNvCxnSpPr>
            <a:endCxn id="11" idx="1"/>
          </p:cNvCxnSpPr>
          <p:nvPr/>
        </p:nvCxnSpPr>
        <p:spPr>
          <a:xfrm>
            <a:off x="4285473" y="3581398"/>
            <a:ext cx="1027008"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48587B87-9679-EEAD-313E-A1F8BA9CF92B}"/>
              </a:ext>
            </a:extLst>
          </p:cNvPr>
          <p:cNvCxnSpPr>
            <a:cxnSpLocks/>
          </p:cNvCxnSpPr>
          <p:nvPr/>
        </p:nvCxnSpPr>
        <p:spPr>
          <a:xfrm>
            <a:off x="7012091" y="3581399"/>
            <a:ext cx="102700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C51BF92-6616-A2F7-37AD-A600EC277472}"/>
              </a:ext>
            </a:extLst>
          </p:cNvPr>
          <p:cNvSpPr txBox="1"/>
          <p:nvPr/>
        </p:nvSpPr>
        <p:spPr>
          <a:xfrm>
            <a:off x="2576667" y="4314540"/>
            <a:ext cx="1824538" cy="461665"/>
          </a:xfrm>
          <a:prstGeom prst="rect">
            <a:avLst/>
          </a:prstGeom>
          <a:noFill/>
        </p:spPr>
        <p:txBody>
          <a:bodyPr wrap="none" rtlCol="0">
            <a:spAutoFit/>
          </a:bodyPr>
          <a:lstStyle/>
          <a:p>
            <a:pPr algn="ctr"/>
            <a:r>
              <a:rPr lang="es-ES_tradnl" sz="2400" dirty="0"/>
              <a:t>Basura entra</a:t>
            </a:r>
          </a:p>
        </p:txBody>
      </p:sp>
      <p:sp>
        <p:nvSpPr>
          <p:cNvPr id="18" name="TextBox 17">
            <a:extLst>
              <a:ext uri="{FF2B5EF4-FFF2-40B4-BE49-F238E27FC236}">
                <a16:creationId xmlns:a16="http://schemas.microsoft.com/office/drawing/2014/main" id="{174E9F7E-A49B-2B01-3E4D-14A76EA49305}"/>
              </a:ext>
            </a:extLst>
          </p:cNvPr>
          <p:cNvSpPr txBox="1"/>
          <p:nvPr/>
        </p:nvSpPr>
        <p:spPr>
          <a:xfrm>
            <a:off x="7875753" y="4314540"/>
            <a:ext cx="1654620" cy="461665"/>
          </a:xfrm>
          <a:prstGeom prst="rect">
            <a:avLst/>
          </a:prstGeom>
          <a:noFill/>
        </p:spPr>
        <p:txBody>
          <a:bodyPr wrap="none" rtlCol="0">
            <a:spAutoFit/>
          </a:bodyPr>
          <a:lstStyle/>
          <a:p>
            <a:pPr algn="ctr"/>
            <a:r>
              <a:rPr lang="es-ES_tradnl" sz="2400" dirty="0"/>
              <a:t>Basura sale</a:t>
            </a:r>
          </a:p>
        </p:txBody>
      </p:sp>
      <p:sp>
        <p:nvSpPr>
          <p:cNvPr id="3" name="Footer Placeholder 4">
            <a:extLst>
              <a:ext uri="{FF2B5EF4-FFF2-40B4-BE49-F238E27FC236}">
                <a16:creationId xmlns:a16="http://schemas.microsoft.com/office/drawing/2014/main" id="{9B5B4663-0AC1-6DF2-4886-500853BCF31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04064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a:bodyPr>
          <a:lstStyle/>
          <a:p>
            <a:pPr marL="0" indent="0">
              <a:buNone/>
            </a:pPr>
            <a:r>
              <a:rPr lang="es-ES" sz="2400" dirty="0"/>
              <a:t>Los datos se pueden encontrar en dos formas:</a:t>
            </a:r>
          </a:p>
          <a:p>
            <a:r>
              <a:rPr lang="es-ES" sz="2400" b="1" dirty="0">
                <a:solidFill>
                  <a:schemeClr val="accent6">
                    <a:lumMod val="60000"/>
                    <a:lumOff val="40000"/>
                  </a:schemeClr>
                </a:solidFill>
              </a:rPr>
              <a:t>Datos estructurados: </a:t>
            </a:r>
            <a:r>
              <a:rPr lang="es-ES" sz="2400" dirty="0"/>
              <a:t>Tienen un formato estandarizado que permite tanto al software como a las personas acceder a estos de forma eficaz. Por lo general, se trata de datos tabulares con filas y columnas que definen claramente sus atributos. Las computadoras pueden procesar eficazmente los datos estructurados en busca de información dado que se trata de información cuantitativa. </a:t>
            </a:r>
          </a:p>
          <a:p>
            <a:r>
              <a:rPr lang="es-ES" sz="2400" b="1" dirty="0">
                <a:solidFill>
                  <a:schemeClr val="accent3">
                    <a:lumMod val="60000"/>
                    <a:lumOff val="40000"/>
                  </a:schemeClr>
                </a:solidFill>
              </a:rPr>
              <a:t>Datos no estructurados: </a:t>
            </a:r>
            <a:r>
              <a:rPr lang="es-ES" sz="2400" dirty="0"/>
              <a:t>Son información sin un </a:t>
            </a:r>
            <a:r>
              <a:rPr lang="es-ES" sz="2400" i="1" dirty="0"/>
              <a:t>modelo de datos</a:t>
            </a:r>
            <a:r>
              <a:rPr lang="es-ES" sz="2400" dirty="0"/>
              <a:t> establecido o son datos que no están ordenados de una manera predefinida. Por ejemplo, archivos de texto, video, informes, e-mails, imágenes.</a:t>
            </a:r>
          </a:p>
        </p:txBody>
      </p:sp>
      <p:sp>
        <p:nvSpPr>
          <p:cNvPr id="3" name="Footer Placeholder 4">
            <a:extLst>
              <a:ext uri="{FF2B5EF4-FFF2-40B4-BE49-F238E27FC236}">
                <a16:creationId xmlns:a16="http://schemas.microsoft.com/office/drawing/2014/main" id="{19A43B23-7DCE-D576-7A45-BF425274EC5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005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97470F-17A4-3D4D-E3B4-08C0BCC07D4F}"/>
              </a:ext>
            </a:extLst>
          </p:cNvPr>
          <p:cNvSpPr>
            <a:spLocks noGrp="1"/>
          </p:cNvSpPr>
          <p:nvPr>
            <p:ph type="title"/>
          </p:nvPr>
        </p:nvSpPr>
        <p:spPr>
          <a:xfrm>
            <a:off x="700087" y="909638"/>
            <a:ext cx="10691813" cy="1155618"/>
          </a:xfrm>
        </p:spPr>
        <p:txBody>
          <a:bodyPr>
            <a:normAutofit/>
          </a:bodyPr>
          <a:lstStyle/>
          <a:p>
            <a:r>
              <a:rPr lang="es-ES_tradnl" dirty="0"/>
              <a:t>Introducción</a:t>
            </a:r>
          </a:p>
        </p:txBody>
      </p:sp>
      <p:sp>
        <p:nvSpPr>
          <p:cNvPr id="5" name="Footer Placeholder 4">
            <a:extLst>
              <a:ext uri="{FF2B5EF4-FFF2-40B4-BE49-F238E27FC236}">
                <a16:creationId xmlns:a16="http://schemas.microsoft.com/office/drawing/2014/main" id="{7D21980C-BD8D-EEF7-7997-CC2A09AD505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6" name="Slide Number Placeholder 5">
            <a:extLst>
              <a:ext uri="{FF2B5EF4-FFF2-40B4-BE49-F238E27FC236}">
                <a16:creationId xmlns:a16="http://schemas.microsoft.com/office/drawing/2014/main" id="{4A25BC66-7705-DB74-8064-C2B599291766}"/>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graphicFrame>
        <p:nvGraphicFramePr>
          <p:cNvPr id="8" name="Content Placeholder 2">
            <a:extLst>
              <a:ext uri="{FF2B5EF4-FFF2-40B4-BE49-F238E27FC236}">
                <a16:creationId xmlns:a16="http://schemas.microsoft.com/office/drawing/2014/main" id="{EBA9F11D-2CE3-EDE7-0CDC-2270A346045C}"/>
              </a:ext>
            </a:extLst>
          </p:cNvPr>
          <p:cNvGraphicFramePr>
            <a:graphicFrameLocks noGrp="1"/>
          </p:cNvGraphicFramePr>
          <p:nvPr>
            <p:ph idx="1"/>
            <p:extLst>
              <p:ext uri="{D42A27DB-BD31-4B8C-83A1-F6EECF244321}">
                <p14:modId xmlns:p14="http://schemas.microsoft.com/office/powerpoint/2010/main" val="3442408881"/>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4289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a:bodyPr>
          <a:lstStyle/>
          <a:p>
            <a:pPr marL="0" indent="0">
              <a:buNone/>
            </a:pPr>
            <a:r>
              <a:rPr lang="es-ES" sz="2400" b="1" dirty="0">
                <a:solidFill>
                  <a:schemeClr val="accent6">
                    <a:lumMod val="60000"/>
                    <a:lumOff val="40000"/>
                  </a:schemeClr>
                </a:solidFill>
              </a:rPr>
              <a:t>Datos estructurados </a:t>
            </a:r>
            <a:endParaRPr lang="es-ES" sz="2400" dirty="0"/>
          </a:p>
          <a:p>
            <a:pPr marL="0" indent="0">
              <a:buNone/>
            </a:pPr>
            <a:r>
              <a:rPr lang="es-ES" sz="2400" dirty="0"/>
              <a:t>En Aprendizaje </a:t>
            </a:r>
            <a:r>
              <a:rPr lang="es-ES" sz="2400" dirty="0" err="1"/>
              <a:t>Automatico</a:t>
            </a:r>
            <a:r>
              <a:rPr lang="es-ES" sz="2400" dirty="0"/>
              <a:t> en general se usan estructuras dos dimensiones y notaciones vectoriales para referirnos a los datos:</a:t>
            </a:r>
          </a:p>
          <a:p>
            <a:r>
              <a:rPr lang="es-ES" sz="2400" dirty="0"/>
              <a:t>Cada fila del array es una </a:t>
            </a:r>
            <a:r>
              <a:rPr lang="es-ES" sz="2400" b="1" dirty="0">
                <a:solidFill>
                  <a:schemeClr val="accent3">
                    <a:lumMod val="60000"/>
                    <a:lumOff val="40000"/>
                  </a:schemeClr>
                </a:solidFill>
              </a:rPr>
              <a:t>muestra</a:t>
            </a:r>
            <a:r>
              <a:rPr lang="es-ES" sz="2400" dirty="0"/>
              <a:t>, </a:t>
            </a:r>
            <a:r>
              <a:rPr lang="es-ES" sz="2400" b="1" dirty="0">
                <a:solidFill>
                  <a:schemeClr val="accent3">
                    <a:lumMod val="60000"/>
                    <a:lumOff val="40000"/>
                  </a:schemeClr>
                </a:solidFill>
              </a:rPr>
              <a:t>observación</a:t>
            </a:r>
            <a:r>
              <a:rPr lang="es-ES" sz="2400" dirty="0"/>
              <a:t> o dato puntual.</a:t>
            </a:r>
          </a:p>
          <a:p>
            <a:r>
              <a:rPr lang="es-ES" sz="2400" dirty="0"/>
              <a:t>Cada columna es una </a:t>
            </a:r>
            <a:r>
              <a:rPr lang="es-ES" sz="2400" b="1" dirty="0">
                <a:solidFill>
                  <a:schemeClr val="accent5">
                    <a:lumMod val="60000"/>
                    <a:lumOff val="40000"/>
                  </a:schemeClr>
                </a:solidFill>
              </a:rPr>
              <a:t>característica</a:t>
            </a:r>
            <a:r>
              <a:rPr lang="es-ES" sz="2400" dirty="0"/>
              <a:t> (</a:t>
            </a:r>
            <a:r>
              <a:rPr lang="es-ES" sz="2400" b="1" dirty="0" err="1">
                <a:solidFill>
                  <a:schemeClr val="accent5">
                    <a:lumMod val="60000"/>
                    <a:lumOff val="40000"/>
                  </a:schemeClr>
                </a:solidFill>
              </a:rPr>
              <a:t>feature</a:t>
            </a:r>
            <a:r>
              <a:rPr lang="es-ES" sz="2400" dirty="0"/>
              <a:t> o </a:t>
            </a:r>
            <a:r>
              <a:rPr lang="es-ES" sz="2400" b="1" dirty="0">
                <a:solidFill>
                  <a:schemeClr val="accent5">
                    <a:lumMod val="60000"/>
                    <a:lumOff val="40000"/>
                  </a:schemeClr>
                </a:solidFill>
              </a:rPr>
              <a:t>atributo</a:t>
            </a:r>
            <a:r>
              <a:rPr lang="es-ES" sz="2400" dirty="0"/>
              <a:t>), de la observación.</a:t>
            </a:r>
          </a:p>
          <a:p>
            <a:r>
              <a:rPr lang="es-ES" sz="2400" dirty="0"/>
              <a:t>En el caso más general hay una columna, que llamaremos </a:t>
            </a:r>
            <a:r>
              <a:rPr lang="es-ES" sz="2400" b="1" dirty="0">
                <a:solidFill>
                  <a:schemeClr val="accent1">
                    <a:lumMod val="75000"/>
                  </a:schemeClr>
                </a:solidFill>
              </a:rPr>
              <a:t>objetivo</a:t>
            </a:r>
            <a:r>
              <a:rPr lang="es-ES" sz="2400" dirty="0">
                <a:solidFill>
                  <a:schemeClr val="accent1">
                    <a:lumMod val="75000"/>
                  </a:schemeClr>
                </a:solidFill>
              </a:rPr>
              <a:t>, </a:t>
            </a:r>
            <a:r>
              <a:rPr lang="es-ES" sz="2400" b="1" dirty="0" err="1">
                <a:solidFill>
                  <a:schemeClr val="accent1">
                    <a:lumMod val="75000"/>
                  </a:schemeClr>
                </a:solidFill>
              </a:rPr>
              <a:t>label</a:t>
            </a:r>
            <a:r>
              <a:rPr lang="es-ES" sz="2400" dirty="0">
                <a:solidFill>
                  <a:schemeClr val="accent1">
                    <a:lumMod val="75000"/>
                  </a:schemeClr>
                </a:solidFill>
              </a:rPr>
              <a:t>, </a:t>
            </a:r>
            <a:r>
              <a:rPr lang="es-ES" sz="2400" b="1" dirty="0">
                <a:solidFill>
                  <a:schemeClr val="accent1">
                    <a:lumMod val="75000"/>
                  </a:schemeClr>
                </a:solidFill>
              </a:rPr>
              <a:t>etiqueta</a:t>
            </a:r>
            <a:r>
              <a:rPr lang="es-ES" sz="2400" dirty="0">
                <a:solidFill>
                  <a:schemeClr val="accent1">
                    <a:lumMod val="75000"/>
                  </a:schemeClr>
                </a:solidFill>
              </a:rPr>
              <a:t> </a:t>
            </a:r>
            <a:r>
              <a:rPr lang="es-ES" sz="2400" dirty="0"/>
              <a:t>o </a:t>
            </a:r>
            <a:r>
              <a:rPr lang="es-ES" sz="2400" b="1" dirty="0">
                <a:solidFill>
                  <a:schemeClr val="accent1">
                    <a:lumMod val="75000"/>
                  </a:schemeClr>
                </a:solidFill>
              </a:rPr>
              <a:t>respuesta</a:t>
            </a:r>
            <a:r>
              <a:rPr lang="es-ES" sz="2400" dirty="0"/>
              <a:t>, y que será el valor que se pretende predecir.</a:t>
            </a:r>
          </a:p>
        </p:txBody>
      </p:sp>
      <p:sp>
        <p:nvSpPr>
          <p:cNvPr id="3" name="Footer Placeholder 4">
            <a:extLst>
              <a:ext uri="{FF2B5EF4-FFF2-40B4-BE49-F238E27FC236}">
                <a16:creationId xmlns:a16="http://schemas.microsoft.com/office/drawing/2014/main" id="{CCA07634-059C-4A25-2985-0C92949781C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605473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graphicFrame>
        <p:nvGraphicFramePr>
          <p:cNvPr id="8" name="Content Placeholder 7">
            <a:extLst>
              <a:ext uri="{FF2B5EF4-FFF2-40B4-BE49-F238E27FC236}">
                <a16:creationId xmlns:a16="http://schemas.microsoft.com/office/drawing/2014/main" id="{A4EAFD85-DE12-2218-8671-48E868EEC311}"/>
              </a:ext>
            </a:extLst>
          </p:cNvPr>
          <p:cNvGraphicFramePr>
            <a:graphicFrameLocks noGrp="1"/>
          </p:cNvGraphicFramePr>
          <p:nvPr>
            <p:ph idx="1"/>
          </p:nvPr>
        </p:nvGraphicFramePr>
        <p:xfrm>
          <a:off x="1798320" y="2374406"/>
          <a:ext cx="10020300" cy="2966720"/>
        </p:xfrm>
        <a:graphic>
          <a:graphicData uri="http://schemas.openxmlformats.org/drawingml/2006/table">
            <a:tbl>
              <a:tblPr firstRow="1" bandRow="1">
                <a:tableStyleId>{5C22544A-7EE6-4342-B048-85BDC9FD1C3A}</a:tableStyleId>
              </a:tblPr>
              <a:tblGrid>
                <a:gridCol w="1882140">
                  <a:extLst>
                    <a:ext uri="{9D8B030D-6E8A-4147-A177-3AD203B41FA5}">
                      <a16:colId xmlns:a16="http://schemas.microsoft.com/office/drawing/2014/main" val="1839324471"/>
                    </a:ext>
                  </a:extLst>
                </a:gridCol>
                <a:gridCol w="1457960">
                  <a:extLst>
                    <a:ext uri="{9D8B030D-6E8A-4147-A177-3AD203B41FA5}">
                      <a16:colId xmlns:a16="http://schemas.microsoft.com/office/drawing/2014/main" val="849509652"/>
                    </a:ext>
                  </a:extLst>
                </a:gridCol>
                <a:gridCol w="1670050">
                  <a:extLst>
                    <a:ext uri="{9D8B030D-6E8A-4147-A177-3AD203B41FA5}">
                      <a16:colId xmlns:a16="http://schemas.microsoft.com/office/drawing/2014/main" val="3159337072"/>
                    </a:ext>
                  </a:extLst>
                </a:gridCol>
                <a:gridCol w="1670050">
                  <a:extLst>
                    <a:ext uri="{9D8B030D-6E8A-4147-A177-3AD203B41FA5}">
                      <a16:colId xmlns:a16="http://schemas.microsoft.com/office/drawing/2014/main" val="4003628290"/>
                    </a:ext>
                  </a:extLst>
                </a:gridCol>
                <a:gridCol w="1670050">
                  <a:extLst>
                    <a:ext uri="{9D8B030D-6E8A-4147-A177-3AD203B41FA5}">
                      <a16:colId xmlns:a16="http://schemas.microsoft.com/office/drawing/2014/main" val="2802950907"/>
                    </a:ext>
                  </a:extLst>
                </a:gridCol>
                <a:gridCol w="1670050">
                  <a:extLst>
                    <a:ext uri="{9D8B030D-6E8A-4147-A177-3AD203B41FA5}">
                      <a16:colId xmlns:a16="http://schemas.microsoft.com/office/drawing/2014/main" val="2233894333"/>
                    </a:ext>
                  </a:extLst>
                </a:gridCol>
              </a:tblGrid>
              <a:tr h="370840">
                <a:tc>
                  <a:txBody>
                    <a:bodyPr/>
                    <a:lstStyle/>
                    <a:p>
                      <a:pPr algn="ctr"/>
                      <a:r>
                        <a:rPr lang="es-ES_tradnl" sz="1600" dirty="0"/>
                        <a:t>Position</a:t>
                      </a:r>
                    </a:p>
                  </a:txBody>
                  <a:tcPr/>
                </a:tc>
                <a:tc>
                  <a:txBody>
                    <a:bodyPr/>
                    <a:lstStyle/>
                    <a:p>
                      <a:pPr algn="ctr"/>
                      <a:r>
                        <a:rPr lang="es-ES_tradnl" sz="1600" dirty="0" err="1"/>
                        <a:t>Experience</a:t>
                      </a:r>
                      <a:endParaRPr lang="es-ES_tradnl" sz="1600" dirty="0"/>
                    </a:p>
                  </a:txBody>
                  <a:tcPr/>
                </a:tc>
                <a:tc>
                  <a:txBody>
                    <a:bodyPr/>
                    <a:lstStyle/>
                    <a:p>
                      <a:pPr algn="ctr"/>
                      <a:r>
                        <a:rPr lang="es-ES_tradnl" sz="1600" dirty="0" err="1"/>
                        <a:t>Skill</a:t>
                      </a:r>
                      <a:endParaRPr lang="es-ES_tradnl" sz="1600" dirty="0"/>
                    </a:p>
                  </a:txBody>
                  <a:tcPr/>
                </a:tc>
                <a:tc>
                  <a:txBody>
                    <a:bodyPr/>
                    <a:lstStyle/>
                    <a:p>
                      <a:pPr algn="ctr"/>
                      <a:r>
                        <a:rPr lang="es-ES_tradnl" sz="1600" dirty="0"/>
                        <a:t>Country</a:t>
                      </a:r>
                    </a:p>
                  </a:txBody>
                  <a:tcPr/>
                </a:tc>
                <a:tc>
                  <a:txBody>
                    <a:bodyPr/>
                    <a:lstStyle/>
                    <a:p>
                      <a:pPr algn="ctr"/>
                      <a:r>
                        <a:rPr lang="es-ES_tradnl" sz="1600" dirty="0"/>
                        <a:t>City</a:t>
                      </a:r>
                    </a:p>
                  </a:txBody>
                  <a:tcPr/>
                </a:tc>
                <a:tc>
                  <a:txBody>
                    <a:bodyPr/>
                    <a:lstStyle/>
                    <a:p>
                      <a:pPr algn="ctr"/>
                      <a:r>
                        <a:rPr lang="es-ES_tradnl" sz="1600" dirty="0" err="1"/>
                        <a:t>Salary</a:t>
                      </a:r>
                      <a:r>
                        <a:rPr lang="es-ES_tradnl" sz="1600" dirty="0"/>
                        <a:t> ($)</a:t>
                      </a:r>
                    </a:p>
                  </a:txBody>
                  <a:tcPr/>
                </a:tc>
                <a:extLst>
                  <a:ext uri="{0D108BD9-81ED-4DB2-BD59-A6C34878D82A}">
                    <a16:rowId xmlns:a16="http://schemas.microsoft.com/office/drawing/2014/main" val="1306222220"/>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0</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103100</a:t>
                      </a:r>
                    </a:p>
                  </a:txBody>
                  <a:tcPr/>
                </a:tc>
                <a:extLst>
                  <a:ext uri="{0D108BD9-81ED-4DB2-BD59-A6C34878D82A}">
                    <a16:rowId xmlns:a16="http://schemas.microsoft.com/office/drawing/2014/main" val="3761528750"/>
                  </a:ext>
                </a:extLst>
              </a:tr>
              <a:tr h="370840">
                <a:tc>
                  <a:txBody>
                    <a:bodyPr/>
                    <a:lstStyle/>
                    <a:p>
                      <a:pPr algn="ctr"/>
                      <a:r>
                        <a:rPr lang="es-ES_tradnl" sz="1600" dirty="0"/>
                        <a:t>Data </a:t>
                      </a:r>
                      <a:r>
                        <a:rPr lang="es-ES_tradnl" sz="1600" dirty="0" err="1"/>
                        <a:t>Scientist</a:t>
                      </a:r>
                      <a:endParaRPr lang="es-ES_tradnl" sz="1600" dirty="0"/>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Uruguay</a:t>
                      </a:r>
                    </a:p>
                  </a:txBody>
                  <a:tcPr/>
                </a:tc>
                <a:tc>
                  <a:txBody>
                    <a:bodyPr/>
                    <a:lstStyle/>
                    <a:p>
                      <a:pPr algn="ctr"/>
                      <a:r>
                        <a:rPr lang="es-ES_tradnl" sz="1600" dirty="0"/>
                        <a:t>Montevideo</a:t>
                      </a:r>
                    </a:p>
                  </a:txBody>
                  <a:tcPr/>
                </a:tc>
                <a:tc>
                  <a:txBody>
                    <a:bodyPr/>
                    <a:lstStyle/>
                    <a:p>
                      <a:pPr algn="ctr"/>
                      <a:r>
                        <a:rPr lang="es-ES_tradnl" sz="1600" dirty="0"/>
                        <a:t>104900</a:t>
                      </a:r>
                    </a:p>
                  </a:txBody>
                  <a:tcPr/>
                </a:tc>
                <a:extLst>
                  <a:ext uri="{0D108BD9-81ED-4DB2-BD59-A6C34878D82A}">
                    <a16:rowId xmlns:a16="http://schemas.microsoft.com/office/drawing/2014/main" val="1508931811"/>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3</a:t>
                      </a:r>
                    </a:p>
                  </a:txBody>
                  <a:tcPr/>
                </a:tc>
                <a:tc>
                  <a:txBody>
                    <a:bodyPr/>
                    <a:lstStyle/>
                    <a:p>
                      <a:pPr algn="ctr"/>
                      <a:r>
                        <a:rPr lang="es-ES_tradnl" sz="1600" dirty="0"/>
                        <a:t>1</a:t>
                      </a:r>
                    </a:p>
                  </a:txBody>
                  <a:tcPr/>
                </a:tc>
                <a:tc>
                  <a:txBody>
                    <a:bodyPr/>
                    <a:lstStyle/>
                    <a:p>
                      <a:pPr algn="ctr"/>
                      <a:r>
                        <a:rPr lang="es-ES_tradnl" sz="1600" dirty="0"/>
                        <a:t>Argentina</a:t>
                      </a:r>
                    </a:p>
                  </a:txBody>
                  <a:tcPr/>
                </a:tc>
                <a:tc>
                  <a:txBody>
                    <a:bodyPr/>
                    <a:lstStyle/>
                    <a:p>
                      <a:pPr algn="ctr"/>
                      <a:r>
                        <a:rPr lang="es-ES_tradnl" sz="1600" dirty="0"/>
                        <a:t>Chivilcoy</a:t>
                      </a:r>
                    </a:p>
                  </a:txBody>
                  <a:tcPr/>
                </a:tc>
                <a:tc>
                  <a:txBody>
                    <a:bodyPr/>
                    <a:lstStyle/>
                    <a:p>
                      <a:pPr algn="ctr"/>
                      <a:r>
                        <a:rPr lang="es-ES_tradnl" sz="1600" dirty="0"/>
                        <a:t>106800</a:t>
                      </a:r>
                    </a:p>
                  </a:txBody>
                  <a:tcPr/>
                </a:tc>
                <a:extLst>
                  <a:ext uri="{0D108BD9-81ED-4DB2-BD59-A6C34878D82A}">
                    <a16:rowId xmlns:a16="http://schemas.microsoft.com/office/drawing/2014/main" val="1713819745"/>
                  </a:ext>
                </a:extLst>
              </a:tr>
              <a:tr h="370840">
                <a:tc>
                  <a:txBody>
                    <a:bodyPr/>
                    <a:lstStyle/>
                    <a:p>
                      <a:pPr algn="ctr"/>
                      <a:r>
                        <a:rPr lang="es-ES_tradnl" sz="1600" dirty="0"/>
                        <a:t>QA Eng</a:t>
                      </a:r>
                    </a:p>
                  </a:txBody>
                  <a:tcPr/>
                </a:tc>
                <a:tc>
                  <a:txBody>
                    <a:bodyPr/>
                    <a:lstStyle/>
                    <a:p>
                      <a:pPr algn="ctr"/>
                      <a:r>
                        <a:rPr lang="es-ES_tradnl" sz="1600" dirty="0"/>
                        <a:t>2</a:t>
                      </a:r>
                    </a:p>
                  </a:txBody>
                  <a:tcPr/>
                </a:tc>
                <a:tc>
                  <a:txBody>
                    <a:bodyPr/>
                    <a:lstStyle/>
                    <a:p>
                      <a:pPr algn="ctr"/>
                      <a:r>
                        <a:rPr lang="es-ES_tradnl" sz="1600" dirty="0"/>
                        <a:t>2</a:t>
                      </a:r>
                    </a:p>
                  </a:txBody>
                  <a:tcPr/>
                </a:tc>
                <a:tc>
                  <a:txBody>
                    <a:bodyPr/>
                    <a:lstStyle/>
                    <a:p>
                      <a:pPr algn="ctr"/>
                      <a:r>
                        <a:rPr lang="es-ES_tradnl" sz="1600" dirty="0"/>
                        <a:t>Colombia</a:t>
                      </a:r>
                    </a:p>
                  </a:txBody>
                  <a:tcPr/>
                </a:tc>
                <a:tc>
                  <a:txBody>
                    <a:bodyPr/>
                    <a:lstStyle/>
                    <a:p>
                      <a:pPr algn="ctr"/>
                      <a:r>
                        <a:rPr lang="es-ES_tradnl" sz="1600" dirty="0"/>
                        <a:t>Bogotá</a:t>
                      </a:r>
                    </a:p>
                  </a:txBody>
                  <a:tcPr/>
                </a:tc>
                <a:tc>
                  <a:txBody>
                    <a:bodyPr/>
                    <a:lstStyle/>
                    <a:p>
                      <a:pPr algn="ctr"/>
                      <a:r>
                        <a:rPr lang="es-ES_tradnl" sz="1600" dirty="0"/>
                        <a:t>108700</a:t>
                      </a:r>
                    </a:p>
                  </a:txBody>
                  <a:tcPr/>
                </a:tc>
                <a:extLst>
                  <a:ext uri="{0D108BD9-81ED-4DB2-BD59-A6C34878D82A}">
                    <a16:rowId xmlns:a16="http://schemas.microsoft.com/office/drawing/2014/main" val="3956966478"/>
                  </a:ext>
                </a:extLst>
              </a:tr>
              <a:tr h="370840">
                <a:tc>
                  <a:txBody>
                    <a:bodyPr/>
                    <a:lstStyle/>
                    <a:p>
                      <a:pPr algn="ctr"/>
                      <a:r>
                        <a:rPr lang="es-ES_tradnl" sz="1600" dirty="0" err="1"/>
                        <a:t>Product</a:t>
                      </a:r>
                      <a:r>
                        <a:rPr lang="es-ES_tradnl" sz="1600" dirty="0"/>
                        <a:t> Manager</a:t>
                      </a:r>
                    </a:p>
                  </a:txBody>
                  <a:tcPr/>
                </a:tc>
                <a:tc>
                  <a:txBody>
                    <a:bodyPr/>
                    <a:lstStyle/>
                    <a:p>
                      <a:pPr algn="ctr"/>
                      <a:r>
                        <a:rPr lang="es-ES_tradnl" sz="1600" dirty="0"/>
                        <a:t>1</a:t>
                      </a:r>
                    </a:p>
                  </a:txBody>
                  <a:tcPr/>
                </a:tc>
                <a:tc>
                  <a:txBody>
                    <a:bodyPr/>
                    <a:lstStyle/>
                    <a:p>
                      <a:pPr algn="ctr"/>
                      <a:r>
                        <a:rPr lang="es-ES_tradnl" sz="1600" dirty="0"/>
                        <a:t>5</a:t>
                      </a:r>
                    </a:p>
                  </a:txBody>
                  <a:tcPr/>
                </a:tc>
                <a:tc>
                  <a:txBody>
                    <a:bodyPr/>
                    <a:lstStyle/>
                    <a:p>
                      <a:pPr algn="ctr"/>
                      <a:r>
                        <a:rPr lang="es-ES_tradnl" sz="1600" dirty="0"/>
                        <a:t>Perú</a:t>
                      </a:r>
                    </a:p>
                  </a:txBody>
                  <a:tcPr/>
                </a:tc>
                <a:tc>
                  <a:txBody>
                    <a:bodyPr/>
                    <a:lstStyle/>
                    <a:p>
                      <a:pPr algn="ctr"/>
                      <a:r>
                        <a:rPr lang="es-ES_tradnl" sz="1600" dirty="0"/>
                        <a:t>Lima</a:t>
                      </a:r>
                    </a:p>
                  </a:txBody>
                  <a:tcPr/>
                </a:tc>
                <a:tc>
                  <a:txBody>
                    <a:bodyPr/>
                    <a:lstStyle/>
                    <a:p>
                      <a:pPr algn="ctr"/>
                      <a:r>
                        <a:rPr lang="es-ES_tradnl" sz="1600" dirty="0"/>
                        <a:t>110400</a:t>
                      </a:r>
                    </a:p>
                  </a:txBody>
                  <a:tcPr/>
                </a:tc>
                <a:extLst>
                  <a:ext uri="{0D108BD9-81ED-4DB2-BD59-A6C34878D82A}">
                    <a16:rowId xmlns:a16="http://schemas.microsoft.com/office/drawing/2014/main" val="1010635144"/>
                  </a:ext>
                </a:extLst>
              </a:tr>
              <a:tr h="370840">
                <a:tc>
                  <a:txBody>
                    <a:bodyPr/>
                    <a:lstStyle/>
                    <a:p>
                      <a:pPr algn="ctr"/>
                      <a:r>
                        <a:rPr lang="es-ES_tradnl" sz="1600" dirty="0" err="1"/>
                        <a:t>Developer</a:t>
                      </a:r>
                      <a:endParaRPr lang="es-ES_tradnl" sz="1600" dirty="0"/>
                    </a:p>
                  </a:txBody>
                  <a:tcPr/>
                </a:tc>
                <a:tc>
                  <a:txBody>
                    <a:bodyPr/>
                    <a:lstStyle/>
                    <a:p>
                      <a:pPr algn="ctr"/>
                      <a:r>
                        <a:rPr lang="es-ES_tradnl" sz="1600" dirty="0"/>
                        <a:t>7</a:t>
                      </a:r>
                    </a:p>
                  </a:txBody>
                  <a:tcPr/>
                </a:tc>
                <a:tc>
                  <a:txBody>
                    <a:bodyPr/>
                    <a:lstStyle/>
                    <a:p>
                      <a:pPr algn="ctr"/>
                      <a:r>
                        <a:rPr lang="es-ES_tradnl" sz="1600" dirty="0"/>
                        <a:t>5</a:t>
                      </a:r>
                    </a:p>
                  </a:txBody>
                  <a:tcPr/>
                </a:tc>
                <a:tc>
                  <a:txBody>
                    <a:bodyPr/>
                    <a:lstStyle/>
                    <a:p>
                      <a:pPr algn="ctr"/>
                      <a:r>
                        <a:rPr lang="es-ES_tradnl" sz="1600" dirty="0"/>
                        <a:t>Paraguay</a:t>
                      </a:r>
                    </a:p>
                  </a:txBody>
                  <a:tcPr/>
                </a:tc>
                <a:tc>
                  <a:txBody>
                    <a:bodyPr/>
                    <a:lstStyle/>
                    <a:p>
                      <a:pPr algn="ctr"/>
                      <a:r>
                        <a:rPr lang="es-ES_tradnl" sz="1600" dirty="0"/>
                        <a:t>Asunción</a:t>
                      </a:r>
                    </a:p>
                  </a:txBody>
                  <a:tcPr/>
                </a:tc>
                <a:tc>
                  <a:txBody>
                    <a:bodyPr/>
                    <a:lstStyle/>
                    <a:p>
                      <a:pPr algn="ctr"/>
                      <a:r>
                        <a:rPr lang="es-ES_tradnl" sz="1600" dirty="0"/>
                        <a:t>112300</a:t>
                      </a:r>
                    </a:p>
                  </a:txBody>
                  <a:tcPr/>
                </a:tc>
                <a:extLst>
                  <a:ext uri="{0D108BD9-81ED-4DB2-BD59-A6C34878D82A}">
                    <a16:rowId xmlns:a16="http://schemas.microsoft.com/office/drawing/2014/main" val="1240588716"/>
                  </a:ext>
                </a:extLst>
              </a:tr>
              <a:tr h="370840">
                <a:tc>
                  <a:txBody>
                    <a:bodyPr/>
                    <a:lstStyle/>
                    <a:p>
                      <a:pPr algn="ctr"/>
                      <a:r>
                        <a:rPr lang="es-ES_tradnl" sz="1600" dirty="0"/>
                        <a:t>Cloud Eng</a:t>
                      </a:r>
                    </a:p>
                  </a:txBody>
                  <a:tcPr/>
                </a:tc>
                <a:tc>
                  <a:txBody>
                    <a:bodyPr/>
                    <a:lstStyle/>
                    <a:p>
                      <a:pPr algn="ctr"/>
                      <a:r>
                        <a:rPr lang="es-ES_tradnl" sz="1600" dirty="0"/>
                        <a:t>5</a:t>
                      </a:r>
                    </a:p>
                  </a:txBody>
                  <a:tcPr/>
                </a:tc>
                <a:tc>
                  <a:txBody>
                    <a:bodyPr/>
                    <a:lstStyle/>
                    <a:p>
                      <a:pPr algn="ctr"/>
                      <a:r>
                        <a:rPr lang="es-ES_tradnl" sz="1600" dirty="0"/>
                        <a:t>2</a:t>
                      </a:r>
                    </a:p>
                  </a:txBody>
                  <a:tcPr/>
                </a:tc>
                <a:tc>
                  <a:txBody>
                    <a:bodyPr/>
                    <a:lstStyle/>
                    <a:p>
                      <a:pPr algn="ctr"/>
                      <a:r>
                        <a:rPr lang="es-ES_tradnl" sz="1600" dirty="0"/>
                        <a:t>Argentina</a:t>
                      </a:r>
                    </a:p>
                  </a:txBody>
                  <a:tcPr/>
                </a:tc>
                <a:tc>
                  <a:txBody>
                    <a:bodyPr/>
                    <a:lstStyle/>
                    <a:p>
                      <a:pPr algn="ctr"/>
                      <a:r>
                        <a:rPr lang="es-ES_tradnl" sz="1600" dirty="0"/>
                        <a:t>Buenos Aires</a:t>
                      </a:r>
                    </a:p>
                  </a:txBody>
                  <a:tcPr/>
                </a:tc>
                <a:tc>
                  <a:txBody>
                    <a:bodyPr/>
                    <a:lstStyle/>
                    <a:p>
                      <a:pPr algn="ctr"/>
                      <a:r>
                        <a:rPr lang="es-ES_tradnl" sz="1600" dirty="0"/>
                        <a:t>116100</a:t>
                      </a:r>
                    </a:p>
                  </a:txBody>
                  <a:tcPr/>
                </a:tc>
                <a:extLst>
                  <a:ext uri="{0D108BD9-81ED-4DB2-BD59-A6C34878D82A}">
                    <a16:rowId xmlns:a16="http://schemas.microsoft.com/office/drawing/2014/main" val="2261209319"/>
                  </a:ext>
                </a:extLst>
              </a:tr>
            </a:tbl>
          </a:graphicData>
        </a:graphic>
      </p:graphicFrame>
      <p:sp>
        <p:nvSpPr>
          <p:cNvPr id="9" name="TextBox 8">
            <a:extLst>
              <a:ext uri="{FF2B5EF4-FFF2-40B4-BE49-F238E27FC236}">
                <a16:creationId xmlns:a16="http://schemas.microsoft.com/office/drawing/2014/main" id="{012A9D70-C6A7-6439-31D0-B4F93389CECF}"/>
              </a:ext>
            </a:extLst>
          </p:cNvPr>
          <p:cNvSpPr txBox="1"/>
          <p:nvPr/>
        </p:nvSpPr>
        <p:spPr>
          <a:xfrm>
            <a:off x="101600" y="2749055"/>
            <a:ext cx="1447576" cy="369332"/>
          </a:xfrm>
          <a:prstGeom prst="rect">
            <a:avLst/>
          </a:prstGeom>
          <a:noFill/>
        </p:spPr>
        <p:txBody>
          <a:bodyPr wrap="none" rtlCol="0">
            <a:spAutoFit/>
          </a:bodyPr>
          <a:lstStyle/>
          <a:p>
            <a:r>
              <a:rPr lang="es-ES_tradnl" b="1" dirty="0"/>
              <a:t>Observación</a:t>
            </a:r>
          </a:p>
        </p:txBody>
      </p:sp>
      <p:cxnSp>
        <p:nvCxnSpPr>
          <p:cNvPr id="12" name="Straight Arrow Connector 11">
            <a:extLst>
              <a:ext uri="{FF2B5EF4-FFF2-40B4-BE49-F238E27FC236}">
                <a16:creationId xmlns:a16="http://schemas.microsoft.com/office/drawing/2014/main" id="{D80D1674-9A8A-188A-9FB6-A5CCF86AF58A}"/>
              </a:ext>
            </a:extLst>
          </p:cNvPr>
          <p:cNvCxnSpPr>
            <a:cxnSpLocks/>
          </p:cNvCxnSpPr>
          <p:nvPr/>
        </p:nvCxnSpPr>
        <p:spPr>
          <a:xfrm>
            <a:off x="1549176" y="2933721"/>
            <a:ext cx="202132" cy="0"/>
          </a:xfrm>
          <a:prstGeom prst="straightConnector1">
            <a:avLst/>
          </a:prstGeom>
          <a:ln w="38100">
            <a:solidFill>
              <a:srgbClr val="BA8E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155FAC-168D-5119-2498-44F21EB933E8}"/>
              </a:ext>
            </a:extLst>
          </p:cNvPr>
          <p:cNvSpPr/>
          <p:nvPr/>
        </p:nvSpPr>
        <p:spPr>
          <a:xfrm>
            <a:off x="1798320" y="1904248"/>
            <a:ext cx="8352229" cy="3402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Atributos/</a:t>
            </a:r>
            <a:r>
              <a:rPr lang="es-ES_tradnl" dirty="0" err="1"/>
              <a:t>features</a:t>
            </a:r>
            <a:endParaRPr lang="es-ES_tradnl" dirty="0"/>
          </a:p>
        </p:txBody>
      </p:sp>
      <p:sp>
        <p:nvSpPr>
          <p:cNvPr id="14" name="Rectangle 13">
            <a:extLst>
              <a:ext uri="{FF2B5EF4-FFF2-40B4-BE49-F238E27FC236}">
                <a16:creationId xmlns:a16="http://schemas.microsoft.com/office/drawing/2014/main" id="{96858A00-8232-2A7D-94A6-6AA742FF2029}"/>
              </a:ext>
            </a:extLst>
          </p:cNvPr>
          <p:cNvSpPr/>
          <p:nvPr/>
        </p:nvSpPr>
        <p:spPr>
          <a:xfrm>
            <a:off x="10150548" y="1904248"/>
            <a:ext cx="1668071" cy="34024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Objetivo</a:t>
            </a:r>
          </a:p>
        </p:txBody>
      </p:sp>
      <p:sp>
        <p:nvSpPr>
          <p:cNvPr id="3" name="Footer Placeholder 4">
            <a:extLst>
              <a:ext uri="{FF2B5EF4-FFF2-40B4-BE49-F238E27FC236}">
                <a16:creationId xmlns:a16="http://schemas.microsoft.com/office/drawing/2014/main" id="{0F9BA2CB-340E-9E85-6FCA-E449476177A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58795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7427364" cy="3969785"/>
          </a:xfrm>
        </p:spPr>
        <p:txBody>
          <a:bodyPr>
            <a:normAutofit/>
          </a:bodyPr>
          <a:lstStyle/>
          <a:p>
            <a:pPr marL="0" indent="0">
              <a:buNone/>
            </a:pPr>
            <a:r>
              <a:rPr lang="es-ES" dirty="0"/>
              <a:t>Cuando modelamos usando Aprendizaje Automático tenemos un variable dependiente</a:t>
            </a:r>
            <a:r>
              <a:rPr lang="es-ES" b="1" dirty="0">
                <a:solidFill>
                  <a:schemeClr val="accent4">
                    <a:lumMod val="75000"/>
                  </a:schemeClr>
                </a:solidFill>
              </a:rPr>
              <a:t> target </a:t>
            </a:r>
            <a:r>
              <a:rPr lang="es-ES" sz="2800" b="1" dirty="0">
                <a:solidFill>
                  <a:schemeClr val="accent2">
                    <a:lumMod val="75000"/>
                  </a:schemeClr>
                </a:solidFill>
              </a:rPr>
              <a:t>y</a:t>
            </a:r>
            <a:r>
              <a:rPr lang="es-ES" dirty="0"/>
              <a:t> (que podemos conocer o no) dado un conjunto de predictores </a:t>
            </a:r>
            <a:r>
              <a:rPr lang="es-ES" sz="2800" b="1" dirty="0">
                <a:solidFill>
                  <a:schemeClr val="accent2">
                    <a:lumMod val="75000"/>
                  </a:schemeClr>
                </a:solidFill>
              </a:rPr>
              <a:t>x</a:t>
            </a:r>
            <a:r>
              <a:rPr lang="es-ES" sz="2800" b="1" baseline="-25000" dirty="0">
                <a:solidFill>
                  <a:schemeClr val="accent2">
                    <a:lumMod val="75000"/>
                  </a:schemeClr>
                </a:solidFill>
              </a:rPr>
              <a:t>1</a:t>
            </a:r>
            <a:r>
              <a:rPr lang="es-ES" sz="2800" b="1" dirty="0">
                <a:solidFill>
                  <a:schemeClr val="accent2">
                    <a:lumMod val="75000"/>
                  </a:schemeClr>
                </a:solidFill>
              </a:rPr>
              <a:t>, x</a:t>
            </a:r>
            <a:r>
              <a:rPr lang="es-ES" sz="2800" b="1" baseline="-25000" dirty="0">
                <a:solidFill>
                  <a:schemeClr val="accent2">
                    <a:lumMod val="75000"/>
                  </a:schemeClr>
                </a:solidFill>
              </a:rPr>
              <a:t>2</a:t>
            </a:r>
            <a:r>
              <a:rPr lang="es-ES" sz="2800" b="1" dirty="0">
                <a:solidFill>
                  <a:schemeClr val="accent2">
                    <a:lumMod val="75000"/>
                  </a:schemeClr>
                </a:solidFill>
              </a:rPr>
              <a:t>, …, </a:t>
            </a:r>
            <a:r>
              <a:rPr lang="es-ES" sz="2800" b="1" dirty="0" err="1">
                <a:solidFill>
                  <a:schemeClr val="accent2">
                    <a:lumMod val="75000"/>
                  </a:schemeClr>
                </a:solidFill>
              </a:rPr>
              <a:t>x</a:t>
            </a:r>
            <a:r>
              <a:rPr lang="es-ES" sz="2800" b="1" baseline="-25000" dirty="0" err="1">
                <a:solidFill>
                  <a:schemeClr val="accent2">
                    <a:lumMod val="75000"/>
                  </a:schemeClr>
                </a:solidFill>
              </a:rPr>
              <a:t>p</a:t>
            </a:r>
            <a:r>
              <a:rPr lang="es-ES" dirty="0"/>
              <a:t>, el cual podemos describir como un vector </a:t>
            </a:r>
            <a:r>
              <a:rPr lang="es-ES" sz="2400" b="1" dirty="0">
                <a:solidFill>
                  <a:schemeClr val="accent2">
                    <a:lumMod val="75000"/>
                  </a:schemeClr>
                </a:solidFill>
              </a:rPr>
              <a:t>X = (x</a:t>
            </a:r>
            <a:r>
              <a:rPr lang="es-ES" sz="2400" b="1" baseline="-25000" dirty="0">
                <a:solidFill>
                  <a:schemeClr val="accent2">
                    <a:lumMod val="75000"/>
                  </a:schemeClr>
                </a:solidFill>
              </a:rPr>
              <a:t>1</a:t>
            </a:r>
            <a:r>
              <a:rPr lang="es-ES" sz="2400" b="1" dirty="0">
                <a:solidFill>
                  <a:schemeClr val="accent2">
                    <a:lumMod val="75000"/>
                  </a:schemeClr>
                </a:solidFill>
              </a:rPr>
              <a:t>, x</a:t>
            </a:r>
            <a:r>
              <a:rPr lang="es-ES" sz="2400" b="1" baseline="-25000" dirty="0">
                <a:solidFill>
                  <a:schemeClr val="accent2">
                    <a:lumMod val="75000"/>
                  </a:schemeClr>
                </a:solidFill>
              </a:rPr>
              <a:t>2</a:t>
            </a:r>
            <a:r>
              <a:rPr lang="es-ES" sz="2400" b="1" dirty="0">
                <a:solidFill>
                  <a:schemeClr val="accent2">
                    <a:lumMod val="75000"/>
                  </a:schemeClr>
                </a:solidFill>
              </a:rPr>
              <a:t>, …, </a:t>
            </a:r>
            <a:r>
              <a:rPr lang="es-ES" sz="2400" b="1" dirty="0" err="1">
                <a:solidFill>
                  <a:schemeClr val="accent2">
                    <a:lumMod val="75000"/>
                  </a:schemeClr>
                </a:solidFill>
              </a:rPr>
              <a:t>x</a:t>
            </a:r>
            <a:r>
              <a:rPr lang="es-ES" sz="2400" b="1" baseline="-25000" dirty="0" err="1">
                <a:solidFill>
                  <a:schemeClr val="accent2">
                    <a:lumMod val="75000"/>
                  </a:schemeClr>
                </a:solidFill>
              </a:rPr>
              <a:t>p</a:t>
            </a:r>
            <a:r>
              <a:rPr lang="es-ES" sz="2400" b="1" dirty="0">
                <a:solidFill>
                  <a:schemeClr val="accent2">
                    <a:lumMod val="75000"/>
                  </a:schemeClr>
                </a:solidFill>
              </a:rPr>
              <a:t>)</a:t>
            </a:r>
            <a:r>
              <a:rPr lang="es-ES" dirty="0"/>
              <a:t>. </a:t>
            </a:r>
          </a:p>
          <a:p>
            <a:pPr marL="0" indent="0">
              <a:buNone/>
            </a:pPr>
            <a:r>
              <a:rPr lang="es-ES" sz="2000" i="1" dirty="0"/>
              <a:t>El desafío en Aprendizaje Automático es elegir las entradas correctas.</a:t>
            </a:r>
            <a:endParaRPr lang="es-ES" dirty="0"/>
          </a:p>
          <a:p>
            <a:pPr marL="0" indent="0">
              <a:buNone/>
            </a:pPr>
            <a:r>
              <a:rPr lang="es-ES" dirty="0"/>
              <a:t>El conjunto total de estas observaciones se llama </a:t>
            </a:r>
            <a:r>
              <a:rPr lang="es-ES" b="1" dirty="0">
                <a:solidFill>
                  <a:schemeClr val="accent6">
                    <a:lumMod val="60000"/>
                    <a:lumOff val="40000"/>
                  </a:schemeClr>
                </a:solidFill>
              </a:rPr>
              <a:t>población</a:t>
            </a:r>
            <a:r>
              <a:rPr lang="es-ES" dirty="0"/>
              <a:t>, lo cual casi nunca podemos tener, sino que tenemos un sub-set de estas observaciones. </a:t>
            </a:r>
          </a:p>
          <a:p>
            <a:pPr marL="0" indent="0">
              <a:buNone/>
            </a:pPr>
            <a:endParaRPr lang="es-ES" dirty="0"/>
          </a:p>
        </p:txBody>
      </p:sp>
      <p:sp>
        <p:nvSpPr>
          <p:cNvPr id="3" name="Oval 2">
            <a:extLst>
              <a:ext uri="{FF2B5EF4-FFF2-40B4-BE49-F238E27FC236}">
                <a16:creationId xmlns:a16="http://schemas.microsoft.com/office/drawing/2014/main" id="{67BED01E-2218-8C1F-F73E-34B2A3998B6C}"/>
              </a:ext>
            </a:extLst>
          </p:cNvPr>
          <p:cNvSpPr/>
          <p:nvPr/>
        </p:nvSpPr>
        <p:spPr>
          <a:xfrm>
            <a:off x="8338655" y="20899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7ADD1706-88C2-A577-69BE-7166D2132A25}"/>
              </a:ext>
            </a:extLst>
          </p:cNvPr>
          <p:cNvSpPr/>
          <p:nvPr/>
        </p:nvSpPr>
        <p:spPr>
          <a:xfrm>
            <a:off x="9123763" y="2262646"/>
            <a:ext cx="1272374"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a:t>Sub-set</a:t>
            </a:r>
          </a:p>
        </p:txBody>
      </p:sp>
      <p:sp>
        <p:nvSpPr>
          <p:cNvPr id="8" name="Footer Placeholder 4">
            <a:extLst>
              <a:ext uri="{FF2B5EF4-FFF2-40B4-BE49-F238E27FC236}">
                <a16:creationId xmlns:a16="http://schemas.microsoft.com/office/drawing/2014/main" id="{BBB3B413-2E08-92EC-41ED-2B676054F9F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05551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 sz="2400" dirty="0"/>
              <a:t>Cada atributo puede tener diferentes formas, una medida de altura es diferente a el tipo de música que más le gusta a un usuario. </a:t>
            </a:r>
          </a:p>
          <a:p>
            <a:pPr marL="0" indent="0">
              <a:buNone/>
            </a:pPr>
            <a:r>
              <a:rPr lang="es-ES" sz="2400" dirty="0"/>
              <a:t>Tenemos diferentes tipos de variables:</a:t>
            </a:r>
          </a:p>
          <a:p>
            <a:pPr marL="0" indent="0">
              <a:buNone/>
            </a:pPr>
            <a:r>
              <a:rPr lang="es-ES" sz="2400" b="1" dirty="0">
                <a:solidFill>
                  <a:schemeClr val="accent5">
                    <a:lumMod val="60000"/>
                    <a:lumOff val="40000"/>
                  </a:schemeClr>
                </a:solidFill>
              </a:rPr>
              <a:t>Variables numéricas: </a:t>
            </a:r>
            <a:r>
              <a:rPr lang="es-ES" sz="2400" dirty="0"/>
              <a:t>Son aquellas que representan números y con ellas se pueden realizar operaciones aritméticas.</a:t>
            </a:r>
          </a:p>
          <a:p>
            <a:r>
              <a:rPr lang="es-ES" sz="2400" b="1" dirty="0">
                <a:solidFill>
                  <a:schemeClr val="accent3">
                    <a:lumMod val="60000"/>
                    <a:lumOff val="40000"/>
                  </a:schemeClr>
                </a:solidFill>
              </a:rPr>
              <a:t>Discretas: </a:t>
            </a:r>
            <a:r>
              <a:rPr lang="es-ES" sz="2400" dirty="0"/>
              <a:t>Son números enteros, cosas que se pueden contar. 1, 2, 3 empleados, 568 personas.</a:t>
            </a:r>
          </a:p>
          <a:p>
            <a:r>
              <a:rPr lang="es-ES" sz="2400" b="1" dirty="0">
                <a:solidFill>
                  <a:schemeClr val="accent1">
                    <a:lumMod val="75000"/>
                  </a:schemeClr>
                </a:solidFill>
              </a:rPr>
              <a:t>Continuas: </a:t>
            </a:r>
            <a:r>
              <a:rPr lang="es-ES" sz="2400" dirty="0"/>
              <a:t>Números reales. El valor dado a una observación para una variable continua puede incluir valores tan pequeños como lo permita el instrumento de medición o la representación numérica. Altura, peso, costo, precio…</a:t>
            </a:r>
          </a:p>
        </p:txBody>
      </p:sp>
      <p:sp>
        <p:nvSpPr>
          <p:cNvPr id="3" name="Footer Placeholder 4">
            <a:extLst>
              <a:ext uri="{FF2B5EF4-FFF2-40B4-BE49-F238E27FC236}">
                <a16:creationId xmlns:a16="http://schemas.microsoft.com/office/drawing/2014/main" id="{07C80A84-B07B-3E5A-79F2-DD31C80A131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50686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Datos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691264" cy="3969785"/>
          </a:xfrm>
        </p:spPr>
        <p:txBody>
          <a:bodyPr>
            <a:normAutofit fontScale="92500" lnSpcReduction="10000"/>
          </a:bodyPr>
          <a:lstStyle/>
          <a:p>
            <a:pPr marL="0" indent="0">
              <a:buNone/>
            </a:pPr>
            <a:r>
              <a:rPr lang="es-ES" sz="2400" b="1" dirty="0">
                <a:solidFill>
                  <a:schemeClr val="accent5">
                    <a:lumMod val="60000"/>
                    <a:lumOff val="40000"/>
                  </a:schemeClr>
                </a:solidFill>
              </a:rPr>
              <a:t>Variables categóricas: </a:t>
            </a:r>
            <a:r>
              <a:rPr lang="es-ES" sz="2400" dirty="0"/>
              <a:t>Es una variable que puede tomar uno de un número limitado, y por lo general fijo, de posibles valores.</a:t>
            </a:r>
          </a:p>
          <a:p>
            <a:r>
              <a:rPr lang="es-ES" sz="2400" b="1" dirty="0">
                <a:solidFill>
                  <a:schemeClr val="accent3">
                    <a:lumMod val="60000"/>
                    <a:lumOff val="40000"/>
                  </a:schemeClr>
                </a:solidFill>
              </a:rPr>
              <a:t>Nominal: </a:t>
            </a:r>
            <a:r>
              <a:rPr lang="es-ES" sz="2400" dirty="0"/>
              <a:t>Valores que toman corresponden a nombres de categorías, clases o estados de las cosas. Estado civil (soltero, casado, divorciado), Spam en e-mails (Binario, es spam o no). Tipo de cerveza (Ale, Pale, Stout, etc.)  </a:t>
            </a:r>
          </a:p>
          <a:p>
            <a:r>
              <a:rPr lang="es-ES" sz="2400" b="1" dirty="0">
                <a:solidFill>
                  <a:schemeClr val="accent4">
                    <a:lumMod val="75000"/>
                  </a:schemeClr>
                </a:solidFill>
              </a:rPr>
              <a:t>Ordinal: </a:t>
            </a:r>
            <a:r>
              <a:rPr lang="es-ES" sz="2400" dirty="0"/>
              <a:t>Similar al nominal, con la diferencia de poder aplicar un orden sobre estas categorías. </a:t>
            </a:r>
            <a:br>
              <a:rPr lang="es-ES" sz="2400" dirty="0"/>
            </a:br>
            <a:r>
              <a:rPr lang="es-ES" sz="2400" dirty="0"/>
              <a:t>Estado de satisfacción: Me disgusta mucho, me disgusta, neutro, me gusta, me gusta mucho.</a:t>
            </a:r>
            <a:br>
              <a:rPr lang="es-ES" sz="2400" dirty="0"/>
            </a:br>
            <a:r>
              <a:rPr lang="es-ES" sz="2400" dirty="0">
                <a:solidFill>
                  <a:srgbClr val="C00000"/>
                </a:solidFill>
              </a:rPr>
              <a:t>No tiene que haber una equidistancia entre las opciones.</a:t>
            </a:r>
          </a:p>
          <a:p>
            <a:endParaRPr lang="es-ES" sz="2400" dirty="0"/>
          </a:p>
        </p:txBody>
      </p:sp>
      <p:sp>
        <p:nvSpPr>
          <p:cNvPr id="3" name="Footer Placeholder 4">
            <a:extLst>
              <a:ext uri="{FF2B5EF4-FFF2-40B4-BE49-F238E27FC236}">
                <a16:creationId xmlns:a16="http://schemas.microsoft.com/office/drawing/2014/main" id="{7079BF1C-1C08-AACC-EB9F-B9DD1BA7FBE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99192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Automático</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2384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9166"/>
            <a:ext cx="10691264" cy="4160048"/>
          </a:xfrm>
        </p:spPr>
        <p:txBody>
          <a:bodyPr>
            <a:normAutofit/>
          </a:bodyPr>
          <a:lstStyle/>
          <a:p>
            <a:pPr marL="0" indent="0">
              <a:buNone/>
            </a:pPr>
            <a:r>
              <a:rPr lang="es-ES" sz="1800" dirty="0"/>
              <a:t>Un esquema de aplicar Aprendizaje Automático nos queda…</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Rounded Rectangle 7">
            <a:extLst>
              <a:ext uri="{FF2B5EF4-FFF2-40B4-BE49-F238E27FC236}">
                <a16:creationId xmlns:a16="http://schemas.microsoft.com/office/drawing/2014/main" id="{C4521C50-51BE-9097-143B-3126A6A285E4}"/>
              </a:ext>
            </a:extLst>
          </p:cNvPr>
          <p:cNvSpPr/>
          <p:nvPr/>
        </p:nvSpPr>
        <p:spPr>
          <a:xfrm>
            <a:off x="5872370" y="3385613"/>
            <a:ext cx="2332420" cy="14511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a:t>
            </a:r>
          </a:p>
          <a:p>
            <a:pPr algn="ctr"/>
            <a:r>
              <a:rPr lang="es-ES_tradnl" dirty="0"/>
              <a:t>h(X)</a:t>
            </a:r>
          </a:p>
        </p:txBody>
      </p:sp>
      <p:cxnSp>
        <p:nvCxnSpPr>
          <p:cNvPr id="10" name="Straight Arrow Connector 9">
            <a:extLst>
              <a:ext uri="{FF2B5EF4-FFF2-40B4-BE49-F238E27FC236}">
                <a16:creationId xmlns:a16="http://schemas.microsoft.com/office/drawing/2014/main" id="{43DA375D-CE1D-F1B1-32A9-B50B6813C0C8}"/>
              </a:ext>
            </a:extLst>
          </p:cNvPr>
          <p:cNvCxnSpPr>
            <a:cxnSpLocks/>
            <a:stCxn id="7" idx="6"/>
            <a:endCxn id="8" idx="0"/>
          </p:cNvCxnSpPr>
          <p:nvPr/>
        </p:nvCxnSpPr>
        <p:spPr>
          <a:xfrm>
            <a:off x="4154557" y="3128978"/>
            <a:ext cx="2884023" cy="256635"/>
          </a:xfrm>
          <a:prstGeom prst="straightConnector1">
            <a:avLst/>
          </a:prstGeom>
          <a:ln w="38100">
            <a:solidFill>
              <a:srgbClr val="BA8E00"/>
            </a:solidFill>
            <a:tailEnd type="triangle"/>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9AEA9C9E-8520-EF4F-6C31-9AB72E3FD6C3}"/>
              </a:ext>
            </a:extLst>
          </p:cNvPr>
          <p:cNvSpPr txBox="1"/>
          <p:nvPr/>
        </p:nvSpPr>
        <p:spPr>
          <a:xfrm>
            <a:off x="9410249" y="3863074"/>
            <a:ext cx="728084" cy="461665"/>
          </a:xfrm>
          <a:prstGeom prst="rect">
            <a:avLst/>
          </a:prstGeom>
          <a:noFill/>
        </p:spPr>
        <p:txBody>
          <a:bodyPr wrap="none" rtlCol="0">
            <a:spAutoFit/>
          </a:bodyPr>
          <a:lstStyle/>
          <a:p>
            <a:r>
              <a:rPr lang="es-ES_tradnl" sz="2400" dirty="0" err="1"/>
              <a:t>y</a:t>
            </a:r>
            <a:r>
              <a:rPr lang="es-ES_tradnl" sz="2400" baseline="-25000" dirty="0" err="1"/>
              <a:t>pred</a:t>
            </a:r>
            <a:endParaRPr lang="es-ES_tradnl" sz="2400" baseline="-25000" dirty="0"/>
          </a:p>
        </p:txBody>
      </p:sp>
      <p:cxnSp>
        <p:nvCxnSpPr>
          <p:cNvPr id="14" name="Straight Arrow Connector 13">
            <a:extLst>
              <a:ext uri="{FF2B5EF4-FFF2-40B4-BE49-F238E27FC236}">
                <a16:creationId xmlns:a16="http://schemas.microsoft.com/office/drawing/2014/main" id="{1CA370A2-497B-5EA0-6D86-FB9F8EC06D54}"/>
              </a:ext>
            </a:extLst>
          </p:cNvPr>
          <p:cNvCxnSpPr>
            <a:cxnSpLocks/>
            <a:stCxn id="8" idx="3"/>
            <a:endCxn id="13" idx="1"/>
          </p:cNvCxnSpPr>
          <p:nvPr/>
        </p:nvCxnSpPr>
        <p:spPr>
          <a:xfrm flipV="1">
            <a:off x="8204790" y="4093907"/>
            <a:ext cx="1205459" cy="172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C395068C-474E-5678-5B7C-CFD56FC06216}"/>
              </a:ext>
            </a:extLst>
          </p:cNvPr>
          <p:cNvCxnSpPr>
            <a:cxnSpLocks/>
            <a:endCxn id="8" idx="1"/>
          </p:cNvCxnSpPr>
          <p:nvPr/>
        </p:nvCxnSpPr>
        <p:spPr>
          <a:xfrm>
            <a:off x="4259443" y="4111170"/>
            <a:ext cx="1612927"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3882B236-30CF-73BC-8853-E4FB4CE74408}"/>
              </a:ext>
            </a:extLst>
          </p:cNvPr>
          <p:cNvSpPr txBox="1"/>
          <p:nvPr/>
        </p:nvSpPr>
        <p:spPr>
          <a:xfrm>
            <a:off x="4736426" y="2792895"/>
            <a:ext cx="1370888" cy="369332"/>
          </a:xfrm>
          <a:prstGeom prst="rect">
            <a:avLst/>
          </a:prstGeom>
          <a:noFill/>
        </p:spPr>
        <p:txBody>
          <a:bodyPr wrap="none" rtlCol="0">
            <a:spAutoFit/>
          </a:bodyPr>
          <a:lstStyle/>
          <a:p>
            <a:r>
              <a:rPr lang="es-ES_tradnl" dirty="0"/>
              <a:t>Entrenamos</a:t>
            </a:r>
          </a:p>
        </p:txBody>
      </p:sp>
      <p:sp>
        <p:nvSpPr>
          <p:cNvPr id="21" name="TextBox 20">
            <a:extLst>
              <a:ext uri="{FF2B5EF4-FFF2-40B4-BE49-F238E27FC236}">
                <a16:creationId xmlns:a16="http://schemas.microsoft.com/office/drawing/2014/main" id="{A055C8D3-30C4-2261-B9AC-0FF0E0844451}"/>
              </a:ext>
            </a:extLst>
          </p:cNvPr>
          <p:cNvSpPr txBox="1"/>
          <p:nvPr/>
        </p:nvSpPr>
        <p:spPr>
          <a:xfrm>
            <a:off x="4437766" y="4140073"/>
            <a:ext cx="1322798" cy="369332"/>
          </a:xfrm>
          <a:prstGeom prst="rect">
            <a:avLst/>
          </a:prstGeom>
          <a:noFill/>
        </p:spPr>
        <p:txBody>
          <a:bodyPr wrap="none" rtlCol="0">
            <a:spAutoFit/>
          </a:bodyPr>
          <a:lstStyle/>
          <a:p>
            <a:pPr algn="ctr"/>
            <a:r>
              <a:rPr lang="es-ES_tradnl" dirty="0"/>
              <a:t>Predecimos</a:t>
            </a:r>
          </a:p>
        </p:txBody>
      </p:sp>
      <p:sp>
        <p:nvSpPr>
          <p:cNvPr id="9" name="Footer Placeholder 4">
            <a:extLst>
              <a:ext uri="{FF2B5EF4-FFF2-40B4-BE49-F238E27FC236}">
                <a16:creationId xmlns:a16="http://schemas.microsoft.com/office/drawing/2014/main" id="{F21BE71F-D661-1588-6E44-DF9D5595576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767732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4967654" y="2048608"/>
            <a:ext cx="6424246" cy="3880606"/>
          </a:xfrm>
        </p:spPr>
        <p:txBody>
          <a:bodyPr>
            <a:normAutofit/>
          </a:bodyPr>
          <a:lstStyle/>
          <a:p>
            <a:pPr marL="0" indent="0">
              <a:buNone/>
            </a:pPr>
            <a:r>
              <a:rPr lang="es-ES" sz="1800" dirty="0"/>
              <a:t>Un paso importante que nos delata este grafico es que, en la realidad no podemos saber exactamente qué tan bien funcionará un modelo predictivo en la práctica porque no conocemos la verdadera distribución de los datos.</a:t>
            </a:r>
          </a:p>
          <a:p>
            <a:pPr marL="0" indent="0">
              <a:buNone/>
            </a:pPr>
            <a:r>
              <a:rPr lang="es-ES" sz="1800" dirty="0"/>
              <a:t>Siempre vamos a trabajar con sub-sets que podemos podemos estimar y optimizar el rendimiento del modelo en un conjunto conocido de datos de entrenamiento. </a:t>
            </a:r>
          </a:p>
          <a:p>
            <a:pPr marL="0" indent="0">
              <a:buNone/>
            </a:pPr>
            <a:r>
              <a:rPr lang="es-ES" sz="1800" dirty="0"/>
              <a:t>El rendimiento sobre este conjunto conocido de datos de entrenamiento se denomina </a:t>
            </a:r>
            <a:r>
              <a:rPr lang="es-ES" sz="1800" b="1" dirty="0">
                <a:solidFill>
                  <a:schemeClr val="accent3">
                    <a:lumMod val="75000"/>
                  </a:schemeClr>
                </a:solidFill>
              </a:rPr>
              <a:t>riesgo empírico</a:t>
            </a:r>
            <a:r>
              <a:rPr lang="es-ES" sz="1800" dirty="0"/>
              <a:t>.</a:t>
            </a:r>
          </a:p>
        </p:txBody>
      </p:sp>
      <p:sp>
        <p:nvSpPr>
          <p:cNvPr id="3" name="Oval 2">
            <a:extLst>
              <a:ext uri="{FF2B5EF4-FFF2-40B4-BE49-F238E27FC236}">
                <a16:creationId xmlns:a16="http://schemas.microsoft.com/office/drawing/2014/main" id="{EC1F9571-606F-F17B-5685-274D633028AF}"/>
              </a:ext>
            </a:extLst>
          </p:cNvPr>
          <p:cNvSpPr/>
          <p:nvPr/>
        </p:nvSpPr>
        <p:spPr>
          <a:xfrm>
            <a:off x="1639958" y="2293127"/>
            <a:ext cx="2842590" cy="337217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_tradnl" dirty="0"/>
          </a:p>
          <a:p>
            <a:pPr algn="ctr"/>
            <a:endParaRPr lang="es-ES_tradnl" dirty="0"/>
          </a:p>
          <a:p>
            <a:pPr algn="ctr"/>
            <a:endParaRPr lang="es-ES_tradnl" dirty="0"/>
          </a:p>
          <a:p>
            <a:pPr algn="ctr"/>
            <a:r>
              <a:rPr lang="es-ES_tradnl" dirty="0"/>
              <a:t>Población</a:t>
            </a:r>
          </a:p>
        </p:txBody>
      </p:sp>
      <p:sp>
        <p:nvSpPr>
          <p:cNvPr id="7" name="Oval 6">
            <a:extLst>
              <a:ext uri="{FF2B5EF4-FFF2-40B4-BE49-F238E27FC236}">
                <a16:creationId xmlns:a16="http://schemas.microsoft.com/office/drawing/2014/main" id="{2235CE07-CC8A-F765-E37C-C9AE28C48451}"/>
              </a:ext>
            </a:extLst>
          </p:cNvPr>
          <p:cNvSpPr/>
          <p:nvPr/>
        </p:nvSpPr>
        <p:spPr>
          <a:xfrm>
            <a:off x="1967948" y="2497843"/>
            <a:ext cx="2186609" cy="12622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600" dirty="0" err="1"/>
              <a:t>Subset</a:t>
            </a:r>
            <a:r>
              <a:rPr lang="es-ES_tradnl" sz="1600" dirty="0"/>
              <a:t> entrenamiento</a:t>
            </a:r>
          </a:p>
        </p:txBody>
      </p:sp>
      <p:sp>
        <p:nvSpPr>
          <p:cNvPr id="8" name="Footer Placeholder 4">
            <a:extLst>
              <a:ext uri="{FF2B5EF4-FFF2-40B4-BE49-F238E27FC236}">
                <a16:creationId xmlns:a16="http://schemas.microsoft.com/office/drawing/2014/main" id="{5D8619F8-A932-70E3-E475-F55473CEDD0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88203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6187181" cy="3969785"/>
          </a:xfrm>
        </p:spPr>
        <p:txBody>
          <a:bodyPr>
            <a:normAutofit fontScale="92500"/>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6">
                    <a:lumMod val="60000"/>
                    <a:lumOff val="40000"/>
                  </a:schemeClr>
                </a:solidFill>
              </a:rPr>
              <a:t>Aprendizaje supervisado: </a:t>
            </a:r>
            <a:r>
              <a:rPr lang="es-ES" sz="1800" dirty="0"/>
              <a:t>El modelo observa pares de entradas-salidas y aprende la relación entre ellos. Es decir, en este tipo de aprendizaje, conocemos el valor de y y se lo enseñamos al modelo.  </a:t>
            </a:r>
          </a:p>
          <a:p>
            <a:pPr lvl="1"/>
            <a:r>
              <a:rPr lang="es-ES" sz="1600" dirty="0"/>
              <a:t>Los modelos aprenden de los resultados conocidos y realizan ajustes en sus parámetros interiores  para adaptarse a los datos de entrada.</a:t>
            </a:r>
          </a:p>
          <a:p>
            <a:pPr lvl="1"/>
            <a:r>
              <a:rPr lang="es-ES" sz="1600" dirty="0"/>
              <a:t>Una vez que el modelo es entrenado adecuadamente, y los parámetros internos son coherentes con los datos de entrada y los resultados de los datos de entrenamiento, el modelo podrá realizar predicciones adecuadas ante nuevos datos</a:t>
            </a:r>
          </a:p>
          <a:p>
            <a:pPr lvl="1"/>
            <a:endParaRPr lang="es-ES" sz="1600" dirty="0"/>
          </a:p>
        </p:txBody>
      </p:sp>
      <p:pic>
        <p:nvPicPr>
          <p:cNvPr id="3" name="snake.png" descr="snake.png">
            <a:extLst>
              <a:ext uri="{FF2B5EF4-FFF2-40B4-BE49-F238E27FC236}">
                <a16:creationId xmlns:a16="http://schemas.microsoft.com/office/drawing/2014/main" id="{3C5C236D-CC56-497A-CCF3-A377E694F9A3}"/>
              </a:ext>
            </a:extLst>
          </p:cNvPr>
          <p:cNvPicPr>
            <a:picLocks noChangeAspect="1"/>
          </p:cNvPicPr>
          <p:nvPr/>
        </p:nvPicPr>
        <p:blipFill>
          <a:blip r:embed="rId3"/>
          <a:stretch>
            <a:fillRect/>
          </a:stretch>
        </p:blipFill>
        <p:spPr>
          <a:xfrm>
            <a:off x="6965410" y="3088663"/>
            <a:ext cx="4426490" cy="2636276"/>
          </a:xfrm>
          <a:prstGeom prst="rect">
            <a:avLst/>
          </a:prstGeom>
          <a:ln w="12700">
            <a:miter lim="400000"/>
          </a:ln>
        </p:spPr>
      </p:pic>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8" name="Image by vectorjuice">
            <a:extLst>
              <a:ext uri="{FF2B5EF4-FFF2-40B4-BE49-F238E27FC236}">
                <a16:creationId xmlns:a16="http://schemas.microsoft.com/office/drawing/2014/main" id="{497B90EF-1863-F672-CC06-5B1FEA481B72}"/>
              </a:ext>
            </a:extLst>
          </p:cNvPr>
          <p:cNvSpPr txBox="1"/>
          <p:nvPr/>
        </p:nvSpPr>
        <p:spPr>
          <a:xfrm>
            <a:off x="9812699" y="5786367"/>
            <a:ext cx="1678665" cy="318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1400" dirty="0"/>
              <a:t>Image by </a:t>
            </a:r>
            <a:r>
              <a:rPr sz="1400" u="sng" dirty="0">
                <a:hlinkClick r:id="rId4"/>
              </a:rPr>
              <a:t>vectorjuice</a:t>
            </a:r>
          </a:p>
        </p:txBody>
      </p:sp>
      <p:sp>
        <p:nvSpPr>
          <p:cNvPr id="9" name="Footer Placeholder 4">
            <a:extLst>
              <a:ext uri="{FF2B5EF4-FFF2-40B4-BE49-F238E27FC236}">
                <a16:creationId xmlns:a16="http://schemas.microsoft.com/office/drawing/2014/main" id="{9824B4E3-8BF1-3BAE-AC40-C094A614222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827024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FORMAS DE APRENDIZAJE</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1800" dirty="0"/>
              <a:t>Como vimos en los ejemplos hay diferentes tipos de aprendizaje, los cuales depende de la forma que tiene principalmente </a:t>
            </a:r>
            <a:r>
              <a:rPr lang="es-ES" sz="1800" b="1" dirty="0">
                <a:solidFill>
                  <a:schemeClr val="accent1">
                    <a:lumMod val="75000"/>
                  </a:schemeClr>
                </a:solidFill>
              </a:rPr>
              <a:t>y</a:t>
            </a:r>
            <a:r>
              <a:rPr lang="es-ES" sz="1800" dirty="0"/>
              <a:t>. </a:t>
            </a:r>
          </a:p>
          <a:p>
            <a:r>
              <a:rPr lang="es-ES" sz="1800" b="1" dirty="0">
                <a:solidFill>
                  <a:schemeClr val="accent3">
                    <a:lumMod val="75000"/>
                  </a:schemeClr>
                </a:solidFill>
              </a:rPr>
              <a:t>Aprendizaje no supervisado: </a:t>
            </a:r>
            <a:r>
              <a:rPr lang="es-ES" sz="1800" dirty="0"/>
              <a:t>El modelo aprende patrones de la entrada sin ninguna retroalimentación. Es decir, no contamos con </a:t>
            </a:r>
            <a:r>
              <a:rPr lang="es-ES" sz="1800" b="1" dirty="0">
                <a:solidFill>
                  <a:schemeClr val="accent1">
                    <a:lumMod val="75000"/>
                  </a:schemeClr>
                </a:solidFill>
              </a:rPr>
              <a:t>y</a:t>
            </a:r>
            <a:r>
              <a:rPr lang="es-ES" sz="1800" dirty="0"/>
              <a:t> de antemano.</a:t>
            </a:r>
          </a:p>
          <a:p>
            <a:r>
              <a:rPr lang="es-ES" sz="1800" b="1" dirty="0">
                <a:solidFill>
                  <a:srgbClr val="00B0F0"/>
                </a:solidFill>
              </a:rPr>
              <a:t>Aprendizaje por refuerzo</a:t>
            </a:r>
            <a:r>
              <a:rPr lang="es-ES" sz="1800" dirty="0">
                <a:solidFill>
                  <a:srgbClr val="00B0F0"/>
                </a:solidFill>
              </a:rPr>
              <a:t>: </a:t>
            </a:r>
            <a:r>
              <a:rPr lang="es-ES" sz="1800" dirty="0"/>
              <a:t>El agente aprende con una serie de refuerzos: recompensas y castigos. Depende del agente decidir cuál de las acciones anteriores al refuerzo fue la más responsable de él y modificar sus acciones para apuntar a más recompensas en el futuro.</a:t>
            </a:r>
          </a:p>
          <a:p>
            <a:endParaRPr lang="es-ES" sz="1800" dirty="0"/>
          </a:p>
          <a:p>
            <a:pPr marL="457200" lvl="1" indent="0">
              <a:buNone/>
            </a:pPr>
            <a:endParaRPr lang="es-ES" sz="14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20336F50-2778-2ED0-FCA8-C583BD6A779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47520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485A3-56DE-FDD1-CF60-05DD485916F5}"/>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4C70BB9B-53AF-45B3-7B16-59BAAA893895}"/>
              </a:ext>
            </a:extLst>
          </p:cNvPr>
          <p:cNvSpPr>
            <a:spLocks noGrp="1"/>
          </p:cNvSpPr>
          <p:nvPr>
            <p:ph idx="1"/>
          </p:nvPr>
        </p:nvSpPr>
        <p:spPr/>
        <p:txBody>
          <a:bodyPr>
            <a:normAutofit/>
          </a:bodyPr>
          <a:lstStyle/>
          <a:p>
            <a:pPr marL="0" indent="0">
              <a:buNone/>
            </a:pPr>
            <a:r>
              <a:rPr lang="es-ES_tradnl" b="1" dirty="0"/>
              <a:t>Repositorio de la materia:</a:t>
            </a:r>
          </a:p>
          <a:p>
            <a:pPr lvl="1"/>
            <a:r>
              <a:rPr lang="es-ES_tradnl" dirty="0">
                <a:hlinkClick r:id="rId3"/>
              </a:rPr>
              <a:t>https://github.com/facundolucianna/Apre_Aut_CEIoT</a:t>
            </a:r>
            <a:endParaRPr lang="es-ES_tradnl" dirty="0"/>
          </a:p>
          <a:p>
            <a:pPr marL="0" indent="0">
              <a:buNone/>
            </a:pPr>
            <a:r>
              <a:rPr lang="es-ES_tradnl" b="1" dirty="0"/>
              <a:t>Consultas</a:t>
            </a:r>
          </a:p>
          <a:p>
            <a:pPr lvl="1"/>
            <a:r>
              <a:rPr lang="es-ES_tradnl" dirty="0"/>
              <a:t>Servidor de </a:t>
            </a:r>
            <a:r>
              <a:rPr lang="es-ES_tradnl" dirty="0" err="1"/>
              <a:t>Discord</a:t>
            </a:r>
            <a:r>
              <a:rPr lang="es-ES_tradnl" dirty="0"/>
              <a:t>: </a:t>
            </a:r>
            <a:r>
              <a:rPr lang="es-ES_tradnl" dirty="0">
                <a:hlinkClick r:id="rId4"/>
              </a:rPr>
              <a:t>https://discord.gg/rGbKPE8P</a:t>
            </a:r>
            <a:endParaRPr lang="es-ES_tradnl" dirty="0"/>
          </a:p>
          <a:p>
            <a:pPr marL="0" indent="0">
              <a:buNone/>
            </a:pPr>
            <a:r>
              <a:rPr lang="es-ES_tradnl" b="1" dirty="0"/>
              <a:t>Correo</a:t>
            </a:r>
          </a:p>
          <a:p>
            <a:pPr lvl="1"/>
            <a:r>
              <a:rPr lang="es-ES_tradnl" dirty="0"/>
              <a:t>Facundo Adrián Lucianna: </a:t>
            </a:r>
            <a:r>
              <a:rPr lang="es-ES_tradnl" dirty="0">
                <a:hlinkClick r:id="rId5"/>
              </a:rPr>
              <a:t>facundolucianna@gmail.com</a:t>
            </a:r>
            <a:endParaRPr lang="es-ES_tradnl" dirty="0"/>
          </a:p>
        </p:txBody>
      </p:sp>
      <p:sp>
        <p:nvSpPr>
          <p:cNvPr id="6" name="Slide Number Placeholder 5">
            <a:extLst>
              <a:ext uri="{FF2B5EF4-FFF2-40B4-BE49-F238E27FC236}">
                <a16:creationId xmlns:a16="http://schemas.microsoft.com/office/drawing/2014/main" id="{0A295F56-C618-C54F-59E4-2C9E87649587}"/>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8" name="Footer Placeholder 4">
            <a:extLst>
              <a:ext uri="{FF2B5EF4-FFF2-40B4-BE49-F238E27FC236}">
                <a16:creationId xmlns:a16="http://schemas.microsoft.com/office/drawing/2014/main" id="{328E7BD1-AFBC-17D5-3F40-B4A09790CEE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62270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Supervisado</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08581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dirty="0"/>
                  <a:t>Mas formalmente podemos definir a la tarea de aprendizaje supervisado como:</a:t>
                </a:r>
              </a:p>
              <a:p>
                <a:pPr marL="0" indent="0">
                  <a:buNone/>
                </a:pPr>
                <a:r>
                  <a:rPr lang="es-ES" dirty="0"/>
                  <a:t>Dado un </a:t>
                </a:r>
                <a:r>
                  <a:rPr lang="es-ES" b="1" dirty="0">
                    <a:solidFill>
                      <a:srgbClr val="00B0F0"/>
                    </a:solidFill>
                  </a:rPr>
                  <a:t>set de entrenamiento </a:t>
                </a:r>
                <a:r>
                  <a:rPr lang="es-ES" dirty="0"/>
                  <a:t>de N observaciones de pares de entradas y salida:</a:t>
                </a:r>
              </a:p>
              <a:p>
                <a:pPr marL="0" indent="0" algn="ctr">
                  <a:buNone/>
                </a:pP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oMath>
                </a14:m>
                <a:r>
                  <a:rPr lang="es-ES" dirty="0"/>
                  <a:t>, …,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𝑁</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𝑁</m:t>
                            </m:r>
                          </m:sub>
                        </m:sSub>
                      </m:e>
                    </m:d>
                  </m:oMath>
                </a14:m>
                <a:endParaRPr lang="es-ES" dirty="0"/>
              </a:p>
              <a:p>
                <a:pPr marL="0" indent="0">
                  <a:buNone/>
                </a:pPr>
                <a:r>
                  <a:rPr lang="es-ES" dirty="0"/>
                  <a:t>Donde cada par está generado por una función desconocida </a:t>
                </a:r>
                <a:r>
                  <a:rPr lang="es-ES" i="1" dirty="0"/>
                  <a:t>y = f(X), </a:t>
                </a:r>
              </a:p>
              <a:p>
                <a:pPr marL="0" indent="0">
                  <a:buNone/>
                </a:pPr>
                <a:r>
                  <a:rPr lang="es-ES" dirty="0"/>
                  <a:t>Se descubre una función </a:t>
                </a:r>
                <a:r>
                  <a:rPr lang="es-ES" b="1" dirty="0">
                    <a:solidFill>
                      <a:schemeClr val="accent6">
                        <a:lumMod val="60000"/>
                        <a:lumOff val="40000"/>
                      </a:schemeClr>
                    </a:solidFill>
                  </a:rPr>
                  <a:t>h</a:t>
                </a:r>
                <a:r>
                  <a:rPr lang="es-ES" dirty="0"/>
                  <a:t> que aproxima a la verdadera función f. </a:t>
                </a:r>
              </a:p>
              <a:p>
                <a:pPr marL="0" indent="0">
                  <a:buNone/>
                </a:pPr>
                <a:r>
                  <a:rPr lang="es-ES" dirty="0"/>
                  <a:t>La función </a:t>
                </a:r>
                <a:r>
                  <a:rPr lang="es-ES" b="1" dirty="0">
                    <a:solidFill>
                      <a:schemeClr val="accent6">
                        <a:lumMod val="60000"/>
                        <a:lumOff val="40000"/>
                      </a:schemeClr>
                    </a:solidFill>
                  </a:rPr>
                  <a:t>h</a:t>
                </a:r>
                <a:r>
                  <a:rPr lang="es-ES" dirty="0"/>
                  <a:t> es la que llamamos a la hipótesis de la población o el </a:t>
                </a:r>
                <a:r>
                  <a:rPr lang="es-ES" b="1" dirty="0">
                    <a:solidFill>
                      <a:schemeClr val="accent6">
                        <a:lumMod val="60000"/>
                        <a:lumOff val="40000"/>
                      </a:schemeClr>
                    </a:solidFill>
                  </a:rPr>
                  <a:t>modelo </a:t>
                </a:r>
                <a:r>
                  <a:rPr lang="es-ES" dirty="0"/>
                  <a:t>que provienen de un espacio de hipótesis. </a:t>
                </a:r>
              </a:p>
              <a:p>
                <a:pPr marL="0" indent="0">
                  <a:buNone/>
                </a:pPr>
                <a:r>
                  <a:rPr lang="es-ES" dirty="0"/>
                  <a:t>Llamamos a las salidas </a:t>
                </a:r>
                <a:r>
                  <a:rPr lang="es-ES" b="1" dirty="0">
                    <a:solidFill>
                      <a:srgbClr val="00B0F0"/>
                    </a:solidFill>
                  </a:rPr>
                  <a:t>y</a:t>
                </a:r>
                <a:r>
                  <a:rPr lang="es-ES" dirty="0"/>
                  <a:t> como </a:t>
                </a:r>
                <a:r>
                  <a:rPr lang="es-ES" b="1" dirty="0" err="1">
                    <a:solidFill>
                      <a:srgbClr val="00B0F0"/>
                    </a:solidFill>
                  </a:rPr>
                  <a:t>ground</a:t>
                </a:r>
                <a:r>
                  <a:rPr lang="es-ES" b="1" dirty="0">
                    <a:solidFill>
                      <a:srgbClr val="00B0F0"/>
                    </a:solidFill>
                  </a:rPr>
                  <a:t> </a:t>
                </a:r>
                <a:r>
                  <a:rPr lang="es-ES" b="1" dirty="0" err="1">
                    <a:solidFill>
                      <a:srgbClr val="00B0F0"/>
                    </a:solidFill>
                  </a:rPr>
                  <a:t>truth</a:t>
                </a:r>
                <a:r>
                  <a:rPr lang="es-ES" dirty="0"/>
                  <a:t>. </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4"/>
              </a:rPr>
              <a:t>vectorjuice</a:t>
            </a:r>
          </a:p>
        </p:txBody>
      </p:sp>
      <p:sp>
        <p:nvSpPr>
          <p:cNvPr id="3" name="Footer Placeholder 4">
            <a:extLst>
              <a:ext uri="{FF2B5EF4-FFF2-40B4-BE49-F238E27FC236}">
                <a16:creationId xmlns:a16="http://schemas.microsoft.com/office/drawing/2014/main" id="{8F966F38-EE8F-C198-EB55-21CFA7B8750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496904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i="1" dirty="0">
                    <a:solidFill>
                      <a:schemeClr val="accent2">
                        <a:lumMod val="75000"/>
                      </a:schemeClr>
                    </a:solidFill>
                  </a:rPr>
                  <a:t>¿Como elegimos el espacio de hipótesis? </a:t>
                </a:r>
              </a:p>
              <a:p>
                <a:pPr marL="0" indent="0">
                  <a:buNone/>
                </a:pPr>
                <a:r>
                  <a:rPr lang="es-ES" dirty="0"/>
                  <a:t>Es posible que tengamos algún conocimiento previo sobre el proceso que generó los datos. O podemos realizar un </a:t>
                </a:r>
                <a:r>
                  <a:rPr lang="es-ES" b="1" dirty="0">
                    <a:solidFill>
                      <a:schemeClr val="accent2">
                        <a:lumMod val="75000"/>
                      </a:schemeClr>
                    </a:solidFill>
                  </a:rPr>
                  <a:t>análisis de datos exploratorio</a:t>
                </a:r>
                <a:r>
                  <a:rPr lang="es-ES" dirty="0"/>
                  <a:t>: examinar los datos con pruebas estadísticas y visualizaciones para tener una idea de los datos y una idea de qué espacio de hipótesis podría ser apropiado. O simplemente podemos probar múltiples espacios de hipótesis y evaluar cuál funciona mejor.</a:t>
                </a:r>
              </a:p>
              <a:p>
                <a:pPr marL="0" indent="0">
                  <a:buNone/>
                </a:pPr>
                <a:r>
                  <a:rPr lang="es-ES" i="1" dirty="0">
                    <a:solidFill>
                      <a:schemeClr val="accent6">
                        <a:lumMod val="60000"/>
                        <a:lumOff val="40000"/>
                      </a:schemeClr>
                    </a:solidFill>
                  </a:rPr>
                  <a:t>¿Y cómo elegimos un modelo dentro del espacio de hipótesis?</a:t>
                </a:r>
              </a:p>
              <a:p>
                <a:pPr marL="0" indent="0">
                  <a:buNone/>
                </a:pPr>
                <a:r>
                  <a:rPr lang="es-ES" dirty="0"/>
                  <a:t>Podríamos esperar una hipótesis consistente: una </a:t>
                </a:r>
                <a:r>
                  <a:rPr lang="es-ES" b="1" dirty="0">
                    <a:solidFill>
                      <a:schemeClr val="accent6">
                        <a:lumMod val="60000"/>
                        <a:lumOff val="40000"/>
                      </a:schemeClr>
                    </a:solidFill>
                  </a:rPr>
                  <a:t>h</a:t>
                </a:r>
                <a:r>
                  <a:rPr lang="es-ES" dirty="0"/>
                  <a:t> tal que cada X en el conjunto de entrenamiento tenga </a:t>
                </a:r>
                <a14:m>
                  <m:oMath xmlns:m="http://schemas.openxmlformats.org/officeDocument/2006/math">
                    <m:r>
                      <a:rPr lang="es-ES" i="1" dirty="0" smtClean="0">
                        <a:latin typeface="Cambria Math" panose="02040503050406030204" pitchFamily="18" charset="0"/>
                      </a:rPr>
                      <m:t>h</m:t>
                    </m:r>
                    <m:r>
                      <a:rPr lang="es-ES" i="1" dirty="0" smtClean="0">
                        <a:latin typeface="Cambria Math" panose="02040503050406030204" pitchFamily="18" charset="0"/>
                      </a:rPr>
                      <m:t>(</m:t>
                    </m:r>
                    <m:r>
                      <a:rPr lang="es-ES" i="1" dirty="0" smtClean="0">
                        <a:latin typeface="Cambria Math" panose="02040503050406030204" pitchFamily="18" charset="0"/>
                      </a:rPr>
                      <m:t>𝑥</m:t>
                    </m:r>
                    <m:r>
                      <a:rPr lang="es-ES" i="1" dirty="0" smtClean="0">
                        <a:latin typeface="Cambria Math" panose="02040503050406030204" pitchFamily="18" charset="0"/>
                      </a:rPr>
                      <m:t>) = </m:t>
                    </m:r>
                    <m:r>
                      <a:rPr lang="es-ES" i="1" dirty="0" smtClean="0">
                        <a:latin typeface="Cambria Math" panose="02040503050406030204" pitchFamily="18" charset="0"/>
                      </a:rPr>
                      <m:t>𝑦</m:t>
                    </m:r>
                  </m:oMath>
                </a14:m>
                <a:r>
                  <a:rPr lang="es-ES" dirty="0"/>
                  <a:t>. Si las salidas son de valor continuo es muy difícil tener una salida exacta. En esos casos se usa una </a:t>
                </a:r>
                <a:r>
                  <a:rPr lang="es-ES" b="1" dirty="0">
                    <a:solidFill>
                      <a:schemeClr val="accent6">
                        <a:lumMod val="60000"/>
                        <a:lumOff val="40000"/>
                      </a:schemeClr>
                    </a:solidFill>
                  </a:rPr>
                  <a:t>función de ajuste </a:t>
                </a:r>
                <a:r>
                  <a:rPr lang="es-ES" dirty="0"/>
                  <a:t>para la cual cada h(x</a:t>
                </a:r>
                <a:r>
                  <a:rPr lang="es-ES" baseline="-25000" dirty="0"/>
                  <a:t>i</a:t>
                </a:r>
                <a:r>
                  <a:rPr lang="es-ES" dirty="0"/>
                  <a:t>) esté cerca de </a:t>
                </a:r>
                <a:r>
                  <a:rPr lang="es-ES" dirty="0" err="1"/>
                  <a:t>y</a:t>
                </a:r>
                <a:r>
                  <a:rPr lang="es-ES" baseline="-25000" dirty="0" err="1"/>
                  <a:t>i</a:t>
                </a:r>
                <a:r>
                  <a:rPr lang="es-ES" dirty="0"/>
                  <a:t>.</a:t>
                </a:r>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699" t="-637" r="-233"/>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Footer Placeholder 4">
            <a:extLst>
              <a:ext uri="{FF2B5EF4-FFF2-40B4-BE49-F238E27FC236}">
                <a16:creationId xmlns:a16="http://schemas.microsoft.com/office/drawing/2014/main" id="{92D928E8-552A-764C-517D-B7543605CE7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842184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sz="2800" b="1" dirty="0">
                    <a:solidFill>
                      <a:schemeClr val="accent6">
                        <a:lumMod val="60000"/>
                        <a:lumOff val="40000"/>
                      </a:schemeClr>
                    </a:solidFill>
                  </a:rPr>
                  <a:t>Generalización</a:t>
                </a:r>
                <a:endParaRPr lang="es-ES" sz="2400" b="1" dirty="0">
                  <a:solidFill>
                    <a:schemeClr val="accent6">
                      <a:lumMod val="60000"/>
                      <a:lumOff val="40000"/>
                    </a:schemeClr>
                  </a:solidFill>
                </a:endParaRPr>
              </a:p>
              <a:p>
                <a:pPr marL="0" indent="0">
                  <a:buNone/>
                </a:pPr>
                <a:r>
                  <a:rPr lang="es-ES" sz="2400" dirty="0"/>
                  <a:t>La verdadera medida de si un modelo funciona correctamente no es con respecto al set de entrenamiento, sino que tan bien maneja entradas que nunca vio. </a:t>
                </a:r>
              </a:p>
              <a:p>
                <a:pPr marL="0" indent="0">
                  <a:buNone/>
                </a:pPr>
                <a:r>
                  <a:rPr lang="es-ES" sz="2400" dirty="0"/>
                  <a:t>Eso lo podemos ver con un segundo set de pares </a:t>
                </a:r>
                <a14:m>
                  <m:oMath xmlns:m="http://schemas.openxmlformats.org/officeDocument/2006/math">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d>
                    <m:r>
                      <a:rPr lang="en-US" sz="2400" i="1">
                        <a:latin typeface="Cambria Math" panose="02040503050406030204" pitchFamily="18" charset="0"/>
                      </a:rPr>
                      <m:t> </m:t>
                    </m:r>
                  </m:oMath>
                </a14:m>
                <a:r>
                  <a:rPr lang="es-ES" sz="2400" dirty="0"/>
                  <a:t>llamada </a:t>
                </a:r>
                <a:r>
                  <a:rPr lang="es-ES" sz="2400" b="1" dirty="0">
                    <a:solidFill>
                      <a:schemeClr val="accent1">
                        <a:lumMod val="75000"/>
                      </a:schemeClr>
                    </a:solidFill>
                  </a:rPr>
                  <a:t>conjunto de prueba</a:t>
                </a:r>
                <a:r>
                  <a:rPr lang="es-ES" sz="2400" dirty="0"/>
                  <a:t>. </a:t>
                </a:r>
              </a:p>
              <a:p>
                <a:pPr marL="0" indent="0">
                  <a:buNone/>
                </a:pPr>
                <a:r>
                  <a:rPr lang="es-ES" sz="2400" dirty="0"/>
                  <a:t>Se dice que h </a:t>
                </a:r>
                <a:r>
                  <a:rPr lang="es-ES" sz="2400" b="1" dirty="0">
                    <a:solidFill>
                      <a:schemeClr val="accent6">
                        <a:lumMod val="60000"/>
                        <a:lumOff val="40000"/>
                      </a:schemeClr>
                    </a:solidFill>
                  </a:rPr>
                  <a:t>generaliza</a:t>
                </a:r>
                <a:r>
                  <a:rPr lang="es-ES" sz="2400" dirty="0"/>
                  <a:t> bien si predice con precisión los resultados de este conjunto.</a:t>
                </a:r>
              </a:p>
              <a:p>
                <a:pPr marL="0" indent="0">
                  <a:buNone/>
                </a:pPr>
                <a:endParaRPr lang="es-ES" sz="1800" dirty="0"/>
              </a:p>
            </p:txBody>
          </p:sp>
        </mc:Choice>
        <mc:Fallback xmlns="">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59428"/>
                <a:ext cx="10890730" cy="3969785"/>
              </a:xfrm>
              <a:blipFill>
                <a:blip r:embed="rId3"/>
                <a:stretch>
                  <a:fillRect l="-1166" t="-1274"/>
                </a:stretch>
              </a:blipFill>
            </p:spPr>
            <p:txBody>
              <a:bodyPr/>
              <a:lstStyle/>
              <a:p>
                <a:r>
                  <a:rPr lang="es-ES_tradnl">
                    <a:noFill/>
                  </a:rPr>
                  <a:t> </a:t>
                </a:r>
              </a:p>
            </p:txBody>
          </p:sp>
        </mc:Fallback>
      </mc:AlternateContent>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4"/>
              </a:rPr>
              <a:t>vectorjuice</a:t>
            </a:r>
          </a:p>
        </p:txBody>
      </p:sp>
      <p:sp>
        <p:nvSpPr>
          <p:cNvPr id="3" name="Footer Placeholder 4">
            <a:extLst>
              <a:ext uri="{FF2B5EF4-FFF2-40B4-BE49-F238E27FC236}">
                <a16:creationId xmlns:a16="http://schemas.microsoft.com/office/drawing/2014/main" id="{3FD2E41A-EE6E-1AEF-45FC-B2D764ED0E2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57617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59428"/>
            <a:ext cx="10890730" cy="3969785"/>
          </a:xfrm>
        </p:spPr>
        <p:txBody>
          <a:bodyPr>
            <a:normAutofit/>
          </a:bodyPr>
          <a:lstStyle/>
          <a:p>
            <a:pPr marL="0" indent="0">
              <a:buNone/>
            </a:pPr>
            <a:r>
              <a:rPr lang="es-ES" b="1" dirty="0">
                <a:solidFill>
                  <a:schemeClr val="accent6">
                    <a:lumMod val="60000"/>
                    <a:lumOff val="40000"/>
                  </a:schemeClr>
                </a:solidFill>
              </a:rPr>
              <a:t>Generalización</a:t>
            </a:r>
            <a:endParaRPr lang="es-ES" sz="1800" b="1" dirty="0">
              <a:solidFill>
                <a:schemeClr val="accent6">
                  <a:lumMod val="60000"/>
                  <a:lumOff val="40000"/>
                </a:schemeClr>
              </a:solidFill>
            </a:endParaRP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2" name="Rounded Rectangle 31">
            <a:extLst>
              <a:ext uri="{FF2B5EF4-FFF2-40B4-BE49-F238E27FC236}">
                <a16:creationId xmlns:a16="http://schemas.microsoft.com/office/drawing/2014/main" id="{B9DC9FD1-F42B-104A-AAEF-D2D0F0F9C473}"/>
              </a:ext>
            </a:extLst>
          </p:cNvPr>
          <p:cNvSpPr/>
          <p:nvPr/>
        </p:nvSpPr>
        <p:spPr>
          <a:xfrm>
            <a:off x="9358638"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Predicción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3" name="Rectangle 32">
            <a:extLst>
              <a:ext uri="{FF2B5EF4-FFF2-40B4-BE49-F238E27FC236}">
                <a16:creationId xmlns:a16="http://schemas.microsoft.com/office/drawing/2014/main" id="{F2B0BDDA-4076-C736-D155-06A3AA0246ED}"/>
              </a:ext>
            </a:extLst>
          </p:cNvPr>
          <p:cNvSpPr/>
          <p:nvPr/>
        </p:nvSpPr>
        <p:spPr>
          <a:xfrm>
            <a:off x="9641666" y="3380634"/>
            <a:ext cx="1491343" cy="591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Nuevos datos</a:t>
            </a:r>
          </a:p>
        </p:txBody>
      </p:sp>
      <p:sp>
        <p:nvSpPr>
          <p:cNvPr id="34" name="Rectangle 33">
            <a:extLst>
              <a:ext uri="{FF2B5EF4-FFF2-40B4-BE49-F238E27FC236}">
                <a16:creationId xmlns:a16="http://schemas.microsoft.com/office/drawing/2014/main" id="{82B8B047-05A3-0AE5-86C2-C3A923DBF3DA}"/>
              </a:ext>
            </a:extLst>
          </p:cNvPr>
          <p:cNvSpPr/>
          <p:nvPr/>
        </p:nvSpPr>
        <p:spPr>
          <a:xfrm>
            <a:off x="9641666" y="4417966"/>
            <a:ext cx="1491343" cy="5915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35" name="Rounded Rectangle 34">
            <a:extLst>
              <a:ext uri="{FF2B5EF4-FFF2-40B4-BE49-F238E27FC236}">
                <a16:creationId xmlns:a16="http://schemas.microsoft.com/office/drawing/2014/main" id="{5FE09822-13E7-F094-FC1D-78B52106B4AE}"/>
              </a:ext>
            </a:extLst>
          </p:cNvPr>
          <p:cNvSpPr/>
          <p:nvPr/>
        </p:nvSpPr>
        <p:spPr>
          <a:xfrm>
            <a:off x="6865810"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Evaluación</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38" name="Rectangle 37">
            <a:extLst>
              <a:ext uri="{FF2B5EF4-FFF2-40B4-BE49-F238E27FC236}">
                <a16:creationId xmlns:a16="http://schemas.microsoft.com/office/drawing/2014/main" id="{56B51AF9-BCFF-74B3-E426-A1C6592B17E0}"/>
              </a:ext>
            </a:extLst>
          </p:cNvPr>
          <p:cNvSpPr/>
          <p:nvPr/>
        </p:nvSpPr>
        <p:spPr>
          <a:xfrm>
            <a:off x="7148839" y="3577852"/>
            <a:ext cx="1491343" cy="9652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dirty="0"/>
              <a:t>Modelo entrenado</a:t>
            </a:r>
          </a:p>
        </p:txBody>
      </p:sp>
      <p:sp>
        <p:nvSpPr>
          <p:cNvPr id="39" name="Rounded Rectangle 38">
            <a:extLst>
              <a:ext uri="{FF2B5EF4-FFF2-40B4-BE49-F238E27FC236}">
                <a16:creationId xmlns:a16="http://schemas.microsoft.com/office/drawing/2014/main" id="{DCEBF151-9832-FD55-16A6-3060FCFBDF7B}"/>
              </a:ext>
            </a:extLst>
          </p:cNvPr>
          <p:cNvSpPr/>
          <p:nvPr/>
        </p:nvSpPr>
        <p:spPr>
          <a:xfrm>
            <a:off x="4372982" y="2720263"/>
            <a:ext cx="2057400"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Entrenamiento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0" name="Rectangle 39">
            <a:extLst>
              <a:ext uri="{FF2B5EF4-FFF2-40B4-BE49-F238E27FC236}">
                <a16:creationId xmlns:a16="http://schemas.microsoft.com/office/drawing/2014/main" id="{492144BD-A943-CF0C-768C-7F0B4EA743F6}"/>
              </a:ext>
            </a:extLst>
          </p:cNvPr>
          <p:cNvSpPr/>
          <p:nvPr/>
        </p:nvSpPr>
        <p:spPr>
          <a:xfrm>
            <a:off x="4656011" y="3577852"/>
            <a:ext cx="1491343" cy="9652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dirty="0"/>
              <a:t>Modelo de ML</a:t>
            </a:r>
          </a:p>
        </p:txBody>
      </p:sp>
      <p:sp>
        <p:nvSpPr>
          <p:cNvPr id="41" name="Rounded Rectangle 40">
            <a:extLst>
              <a:ext uri="{FF2B5EF4-FFF2-40B4-BE49-F238E27FC236}">
                <a16:creationId xmlns:a16="http://schemas.microsoft.com/office/drawing/2014/main" id="{2791AA4F-3BFF-D776-D5DD-3AACCF7B9555}"/>
              </a:ext>
            </a:extLst>
          </p:cNvPr>
          <p:cNvSpPr/>
          <p:nvPr/>
        </p:nvSpPr>
        <p:spPr>
          <a:xfrm>
            <a:off x="715383" y="2720263"/>
            <a:ext cx="3222172" cy="2621646"/>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solidFill>
                  <a:sysClr val="windowText" lastClr="000000"/>
                </a:solidFill>
              </a:rPr>
              <a:t>Pre-procesamiento</a:t>
            </a: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a:p>
            <a:pPr algn="ctr"/>
            <a:endParaRPr lang="es-ES_tradnl" dirty="0">
              <a:solidFill>
                <a:sysClr val="windowText" lastClr="000000"/>
              </a:solidFill>
            </a:endParaRPr>
          </a:p>
        </p:txBody>
      </p:sp>
      <p:sp>
        <p:nvSpPr>
          <p:cNvPr id="42" name="Rectangle 41">
            <a:extLst>
              <a:ext uri="{FF2B5EF4-FFF2-40B4-BE49-F238E27FC236}">
                <a16:creationId xmlns:a16="http://schemas.microsoft.com/office/drawing/2014/main" id="{9B12E43D-11B7-9E07-CA07-42AC6472CFD1}"/>
              </a:ext>
            </a:extLst>
          </p:cNvPr>
          <p:cNvSpPr/>
          <p:nvPr/>
        </p:nvSpPr>
        <p:spPr>
          <a:xfrm>
            <a:off x="894516" y="3471241"/>
            <a:ext cx="990599" cy="621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Datos crudos</a:t>
            </a:r>
          </a:p>
        </p:txBody>
      </p:sp>
      <p:sp>
        <p:nvSpPr>
          <p:cNvPr id="43" name="Rectangle 42">
            <a:extLst>
              <a:ext uri="{FF2B5EF4-FFF2-40B4-BE49-F238E27FC236}">
                <a16:creationId xmlns:a16="http://schemas.microsoft.com/office/drawing/2014/main" id="{C1B749A6-1BC0-69D3-04FA-601EC7E3BF31}"/>
              </a:ext>
            </a:extLst>
          </p:cNvPr>
          <p:cNvSpPr/>
          <p:nvPr/>
        </p:nvSpPr>
        <p:spPr>
          <a:xfrm>
            <a:off x="894515" y="4223526"/>
            <a:ext cx="990599" cy="4013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err="1"/>
              <a:t>Label</a:t>
            </a:r>
            <a:endParaRPr lang="es-ES_tradnl" dirty="0"/>
          </a:p>
        </p:txBody>
      </p:sp>
      <p:sp>
        <p:nvSpPr>
          <p:cNvPr id="44" name="Rectangle 43">
            <a:extLst>
              <a:ext uri="{FF2B5EF4-FFF2-40B4-BE49-F238E27FC236}">
                <a16:creationId xmlns:a16="http://schemas.microsoft.com/office/drawing/2014/main" id="{12C8516E-1FF1-2679-4468-B29504C209B0}"/>
              </a:ext>
            </a:extLst>
          </p:cNvPr>
          <p:cNvSpPr/>
          <p:nvPr/>
        </p:nvSpPr>
        <p:spPr>
          <a:xfrm>
            <a:off x="2422104" y="4168619"/>
            <a:ext cx="1277579" cy="8147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sz="1400" dirty="0"/>
              <a:t>Set evaluación</a:t>
            </a:r>
          </a:p>
        </p:txBody>
      </p:sp>
      <p:sp>
        <p:nvSpPr>
          <p:cNvPr id="45" name="Rectangle 44">
            <a:extLst>
              <a:ext uri="{FF2B5EF4-FFF2-40B4-BE49-F238E27FC236}">
                <a16:creationId xmlns:a16="http://schemas.microsoft.com/office/drawing/2014/main" id="{174BEDBD-9654-C243-4002-2395D9D7BB10}"/>
              </a:ext>
            </a:extLst>
          </p:cNvPr>
          <p:cNvSpPr/>
          <p:nvPr/>
        </p:nvSpPr>
        <p:spPr>
          <a:xfrm>
            <a:off x="2419544" y="3343455"/>
            <a:ext cx="1277579" cy="8147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_tradnl" sz="1400" dirty="0"/>
              <a:t>Set entrenamiento</a:t>
            </a:r>
          </a:p>
        </p:txBody>
      </p:sp>
      <p:sp>
        <p:nvSpPr>
          <p:cNvPr id="46" name="Right Brace 45">
            <a:extLst>
              <a:ext uri="{FF2B5EF4-FFF2-40B4-BE49-F238E27FC236}">
                <a16:creationId xmlns:a16="http://schemas.microsoft.com/office/drawing/2014/main" id="{6BDE7127-C41B-A542-2A8F-0BEF679A1DE7}"/>
              </a:ext>
            </a:extLst>
          </p:cNvPr>
          <p:cNvSpPr/>
          <p:nvPr/>
        </p:nvSpPr>
        <p:spPr>
          <a:xfrm>
            <a:off x="1934892" y="3379902"/>
            <a:ext cx="337457" cy="1556657"/>
          </a:xfrm>
          <a:prstGeom prst="rightBrace">
            <a:avLst>
              <a:gd name="adj1" fmla="val 8333"/>
              <a:gd name="adj2" fmla="val 5139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48" name="Straight Arrow Connector 47">
            <a:extLst>
              <a:ext uri="{FF2B5EF4-FFF2-40B4-BE49-F238E27FC236}">
                <a16:creationId xmlns:a16="http://schemas.microsoft.com/office/drawing/2014/main" id="{FC42D6A1-54A2-B844-DCF0-C913091E7298}"/>
              </a:ext>
            </a:extLst>
          </p:cNvPr>
          <p:cNvCxnSpPr>
            <a:stCxn id="45" idx="3"/>
            <a:endCxn id="40" idx="1"/>
          </p:cNvCxnSpPr>
          <p:nvPr/>
        </p:nvCxnSpPr>
        <p:spPr>
          <a:xfrm>
            <a:off x="3697123" y="3750843"/>
            <a:ext cx="958888" cy="3096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FEB977-6E4A-BAB4-C6F0-96973275DEF2}"/>
              </a:ext>
            </a:extLst>
          </p:cNvPr>
          <p:cNvCxnSpPr>
            <a:cxnSpLocks/>
            <a:stCxn id="40" idx="3"/>
            <a:endCxn id="38" idx="1"/>
          </p:cNvCxnSpPr>
          <p:nvPr/>
        </p:nvCxnSpPr>
        <p:spPr>
          <a:xfrm>
            <a:off x="6147354" y="4060485"/>
            <a:ext cx="100148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E4DB1E9-9308-51F5-4024-4B4D30166AD9}"/>
              </a:ext>
            </a:extLst>
          </p:cNvPr>
          <p:cNvCxnSpPr>
            <a:cxnSpLocks/>
            <a:stCxn id="38" idx="3"/>
            <a:endCxn id="33" idx="1"/>
          </p:cNvCxnSpPr>
          <p:nvPr/>
        </p:nvCxnSpPr>
        <p:spPr>
          <a:xfrm flipV="1">
            <a:off x="8640182" y="3676394"/>
            <a:ext cx="1001484" cy="3840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01DCCC9-77A5-6F34-C2A1-453830A611C3}"/>
              </a:ext>
            </a:extLst>
          </p:cNvPr>
          <p:cNvCxnSpPr>
            <a:cxnSpLocks/>
            <a:stCxn id="33" idx="2"/>
            <a:endCxn id="34" idx="0"/>
          </p:cNvCxnSpPr>
          <p:nvPr/>
        </p:nvCxnSpPr>
        <p:spPr>
          <a:xfrm>
            <a:off x="10387338" y="3972154"/>
            <a:ext cx="0" cy="445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4E0185B5-031B-96C6-563D-8785C2ED9B21}"/>
              </a:ext>
            </a:extLst>
          </p:cNvPr>
          <p:cNvCxnSpPr>
            <a:stCxn id="44" idx="2"/>
            <a:endCxn id="38" idx="2"/>
          </p:cNvCxnSpPr>
          <p:nvPr/>
        </p:nvCxnSpPr>
        <p:spPr>
          <a:xfrm rot="5400000" flipH="1" flipV="1">
            <a:off x="5257564" y="2346447"/>
            <a:ext cx="440276" cy="4833617"/>
          </a:xfrm>
          <a:prstGeom prst="bentConnector3">
            <a:avLst>
              <a:gd name="adj1" fmla="val -51922"/>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3" name="Footer Placeholder 4">
            <a:extLst>
              <a:ext uri="{FF2B5EF4-FFF2-40B4-BE49-F238E27FC236}">
                <a16:creationId xmlns:a16="http://schemas.microsoft.com/office/drawing/2014/main" id="{DC65398E-3BB4-88EF-EFE6-54BA1A46CD3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253756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categórica </a:t>
            </a:r>
            <a:r>
              <a:rPr lang="es-ES" sz="2400" dirty="0"/>
              <a:t>o toma valores discretos, este tipo de problema se llama un problema de clasificación. A su vez tenemos dos sub-variantes:</a:t>
            </a:r>
          </a:p>
          <a:p>
            <a:r>
              <a:rPr lang="es-ES" sz="2400" b="1" dirty="0">
                <a:solidFill>
                  <a:schemeClr val="accent4">
                    <a:lumMod val="60000"/>
                    <a:lumOff val="40000"/>
                  </a:schemeClr>
                </a:solidFill>
              </a:rPr>
              <a:t>Clasificación binaria </a:t>
            </a:r>
            <a:r>
              <a:rPr lang="es-ES" sz="2400" dirty="0"/>
              <a:t>(Por ejemplo, es SPAM o no SPAM).</a:t>
            </a:r>
          </a:p>
          <a:p>
            <a:r>
              <a:rPr lang="es-ES" sz="2400" b="1" dirty="0">
                <a:solidFill>
                  <a:schemeClr val="accent6">
                    <a:lumMod val="60000"/>
                    <a:lumOff val="40000"/>
                  </a:schemeClr>
                </a:solidFill>
              </a:rPr>
              <a:t>Clasificación multi-clase: </a:t>
            </a:r>
            <a:r>
              <a:rPr lang="es-ES" sz="2400" dirty="0"/>
              <a:t>Múltiple clases, como por ejemplo clasificación del nivel socioeconómico de una persona (alta, media y baja).</a:t>
            </a:r>
          </a:p>
          <a:p>
            <a:pPr lvl="1"/>
            <a:r>
              <a:rPr lang="es-ES" sz="2000" dirty="0"/>
              <a:t>Una variante de este tipo es cuando la cardinalidad es muy alta, es decir, se tienen muchísimas clases</a:t>
            </a:r>
            <a:r>
              <a:rPr lang="es-ES" dirty="0"/>
              <a:t>. </a:t>
            </a:r>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
        <p:nvSpPr>
          <p:cNvPr id="8" name="Footer Placeholder 4">
            <a:extLst>
              <a:ext uri="{FF2B5EF4-FFF2-40B4-BE49-F238E27FC236}">
                <a16:creationId xmlns:a16="http://schemas.microsoft.com/office/drawing/2014/main" id="{20132DE1-8A36-819C-CE79-F548AA6134D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955407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b="1" dirty="0">
                <a:solidFill>
                  <a:schemeClr val="accent4">
                    <a:lumMod val="60000"/>
                    <a:lumOff val="40000"/>
                  </a:schemeClr>
                </a:solidFill>
              </a:rPr>
              <a:t>Clasificación</a:t>
            </a:r>
            <a:endParaRPr lang="es-ES" dirty="0"/>
          </a:p>
          <a:p>
            <a:endParaRPr lang="es-ES" dirty="0"/>
          </a:p>
          <a:p>
            <a:pPr marL="0" indent="0">
              <a:buNone/>
            </a:pPr>
            <a:endParaRPr lang="es-ES" sz="1800"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13" name="Picture 12" descr="A red and blue dots on a black background&#10;&#10;Description automatically generated">
            <a:extLst>
              <a:ext uri="{FF2B5EF4-FFF2-40B4-BE49-F238E27FC236}">
                <a16:creationId xmlns:a16="http://schemas.microsoft.com/office/drawing/2014/main" id="{6BC496B1-6AFD-6306-5C03-C7CD967B5C46}"/>
              </a:ext>
            </a:extLst>
          </p:cNvPr>
          <p:cNvPicPr>
            <a:picLocks noChangeAspect="1"/>
          </p:cNvPicPr>
          <p:nvPr/>
        </p:nvPicPr>
        <p:blipFill>
          <a:blip r:embed="rId4"/>
          <a:stretch>
            <a:fillRect/>
          </a:stretch>
        </p:blipFill>
        <p:spPr>
          <a:xfrm>
            <a:off x="4000155" y="2197818"/>
            <a:ext cx="4093746" cy="3942125"/>
          </a:xfrm>
          <a:prstGeom prst="rect">
            <a:avLst/>
          </a:prstGeom>
        </p:spPr>
      </p:pic>
      <p:sp>
        <p:nvSpPr>
          <p:cNvPr id="8" name="Footer Placeholder 4">
            <a:extLst>
              <a:ext uri="{FF2B5EF4-FFF2-40B4-BE49-F238E27FC236}">
                <a16:creationId xmlns:a16="http://schemas.microsoft.com/office/drawing/2014/main" id="{47E85D55-282B-C023-419A-7064EDCDE5A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822670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5" y="2142988"/>
            <a:ext cx="6851631" cy="3942125"/>
          </a:xfrm>
        </p:spPr>
        <p:txBody>
          <a:bodyPr>
            <a:normAutofit fontScale="92500"/>
          </a:bodyPr>
          <a:lstStyle/>
          <a:p>
            <a:pPr marL="0" indent="0">
              <a:buNone/>
            </a:pPr>
            <a:r>
              <a:rPr lang="es-ES" sz="2400" dirty="0"/>
              <a:t>Si el target </a:t>
            </a:r>
            <a:r>
              <a:rPr lang="es-ES" sz="2400" b="1" dirty="0">
                <a:solidFill>
                  <a:schemeClr val="accent1">
                    <a:lumMod val="75000"/>
                  </a:schemeClr>
                </a:solidFill>
              </a:rPr>
              <a:t>y</a:t>
            </a:r>
            <a:r>
              <a:rPr lang="es-ES" sz="2400" dirty="0"/>
              <a:t> es una </a:t>
            </a:r>
            <a:r>
              <a:rPr lang="es-ES" sz="2400" i="1" dirty="0">
                <a:solidFill>
                  <a:schemeClr val="accent1">
                    <a:lumMod val="75000"/>
                  </a:schemeClr>
                </a:solidFill>
              </a:rPr>
              <a:t>variable </a:t>
            </a:r>
            <a:r>
              <a:rPr lang="es-ES" sz="2400" i="1" dirty="0" err="1">
                <a:solidFill>
                  <a:schemeClr val="accent1">
                    <a:lumMod val="75000"/>
                  </a:schemeClr>
                </a:solidFill>
              </a:rPr>
              <a:t>numerica</a:t>
            </a:r>
            <a:r>
              <a:rPr lang="es-ES" sz="2400" dirty="0"/>
              <a:t>, este tipo de problema se llama un problema de regresión. </a:t>
            </a:r>
          </a:p>
          <a:p>
            <a:pPr marL="0" indent="0">
              <a:buNone/>
            </a:pPr>
            <a:r>
              <a:rPr lang="es-ES" sz="2400" dirty="0"/>
              <a:t>Se centra en estudiar las relaciones entre una variable dependiente de una o más variables independientes.</a:t>
            </a:r>
          </a:p>
          <a:p>
            <a:pPr marL="0" indent="0">
              <a:buNone/>
            </a:pPr>
            <a:r>
              <a:rPr lang="es-ES" sz="2400" dirty="0"/>
              <a:t>Es importante notar que, en Aprendizaje Automático, cuando buscamos una h(X) estamos armando un modelo puramente empírico. Es decir, nos basamos 100% en los datos medidos. En contraste con los modelos basados en propiedades fundamentales.</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pic>
        <p:nvPicPr>
          <p:cNvPr id="8" name="Picture 7" descr="A line of red dots on a green line&#10;&#10;Description automatically generated">
            <a:extLst>
              <a:ext uri="{FF2B5EF4-FFF2-40B4-BE49-F238E27FC236}">
                <a16:creationId xmlns:a16="http://schemas.microsoft.com/office/drawing/2014/main" id="{4F76E3E0-FFD5-6474-481E-0F38E8C48E7A}"/>
              </a:ext>
            </a:extLst>
          </p:cNvPr>
          <p:cNvPicPr>
            <a:picLocks noChangeAspect="1"/>
          </p:cNvPicPr>
          <p:nvPr/>
        </p:nvPicPr>
        <p:blipFill>
          <a:blip r:embed="rId4"/>
          <a:stretch>
            <a:fillRect/>
          </a:stretch>
        </p:blipFill>
        <p:spPr>
          <a:xfrm>
            <a:off x="7705377" y="2288202"/>
            <a:ext cx="3686523" cy="3512813"/>
          </a:xfrm>
          <a:prstGeom prst="rect">
            <a:avLst/>
          </a:prstGeom>
        </p:spPr>
      </p:pic>
      <p:sp>
        <p:nvSpPr>
          <p:cNvPr id="9" name="Footer Placeholder 4">
            <a:extLst>
              <a:ext uri="{FF2B5EF4-FFF2-40B4-BE49-F238E27FC236}">
                <a16:creationId xmlns:a16="http://schemas.microsoft.com/office/drawing/2014/main" id="{BE789A1B-AB55-548F-E3C5-BAAE2D0B6D9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923741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Aprendizaje supervisado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2142988"/>
            <a:ext cx="10890730" cy="3942125"/>
          </a:xfrm>
        </p:spPr>
        <p:txBody>
          <a:bodyPr>
            <a:normAutofit/>
          </a:bodyPr>
          <a:lstStyle/>
          <a:p>
            <a:pPr marL="0" indent="0">
              <a:buNone/>
            </a:pPr>
            <a:r>
              <a:rPr lang="es-ES" sz="2400" b="1" dirty="0">
                <a:solidFill>
                  <a:schemeClr val="accent1">
                    <a:lumMod val="75000"/>
                  </a:schemeClr>
                </a:solidFill>
              </a:rPr>
              <a:t>Regresión vs. Clasificación</a:t>
            </a:r>
          </a:p>
          <a:p>
            <a:pPr marL="0" indent="0">
              <a:buNone/>
            </a:pPr>
            <a:r>
              <a:rPr lang="es-ES" sz="2400" dirty="0"/>
              <a:t>Regresión y clasificación son problemas muy similares entre sí. En ambos buscamos predecir una variable, la diferencia radica en que regresión predice una variable numérica y clasificación una categórica.</a:t>
            </a:r>
          </a:p>
          <a:p>
            <a:pPr marL="0" indent="0">
              <a:buNone/>
            </a:pPr>
            <a:endParaRPr lang="es-ES" sz="2400" dirty="0"/>
          </a:p>
          <a:p>
            <a:pPr marL="0" indent="0">
              <a:buNone/>
            </a:pPr>
            <a:r>
              <a:rPr lang="es-ES" sz="2400" i="1" dirty="0"/>
              <a:t>No es infrecuente encontrar que se puede resolver problemas como clasificación o regresión.</a:t>
            </a:r>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TextBox 2">
            <a:extLst>
              <a:ext uri="{FF2B5EF4-FFF2-40B4-BE49-F238E27FC236}">
                <a16:creationId xmlns:a16="http://schemas.microsoft.com/office/drawing/2014/main" id="{D60F1CD0-2083-3FC8-E2A6-D50864E2576E}"/>
              </a:ext>
            </a:extLst>
          </p:cNvPr>
          <p:cNvSpPr txBox="1"/>
          <p:nvPr/>
        </p:nvSpPr>
        <p:spPr>
          <a:xfrm>
            <a:off x="700634" y="1681324"/>
            <a:ext cx="7689561" cy="461665"/>
          </a:xfrm>
          <a:prstGeom prst="rect">
            <a:avLst/>
          </a:prstGeom>
          <a:noFill/>
        </p:spPr>
        <p:txBody>
          <a:bodyPr wrap="square" rtlCol="0">
            <a:spAutoFit/>
          </a:bodyPr>
          <a:lstStyle/>
          <a:p>
            <a:r>
              <a:rPr lang="es-ES_tradnl" sz="2400" dirty="0">
                <a:latin typeface="+mj-lt"/>
              </a:rPr>
              <a:t>Tipos de aprendizaje supervisado</a:t>
            </a:r>
          </a:p>
        </p:txBody>
      </p:sp>
      <p:sp>
        <p:nvSpPr>
          <p:cNvPr id="8" name="Footer Placeholder 4">
            <a:extLst>
              <a:ext uri="{FF2B5EF4-FFF2-40B4-BE49-F238E27FC236}">
                <a16:creationId xmlns:a16="http://schemas.microsoft.com/office/drawing/2014/main" id="{F9D34912-72D9-26C8-66C4-66E5BA9B1DA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665837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Sesgo y Varianza</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117407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0094-EE04-20D4-6BCA-A2F5126A6F17}"/>
              </a:ext>
            </a:extLst>
          </p:cNvPr>
          <p:cNvSpPr>
            <a:spLocks noGrp="1"/>
          </p:cNvSpPr>
          <p:nvPr>
            <p:ph type="title"/>
          </p:nvPr>
        </p:nvSpPr>
        <p:spPr/>
        <p:txBody>
          <a:bodyPr/>
          <a:lstStyle/>
          <a:p>
            <a:r>
              <a:rPr lang="es-ES_tradnl" dirty="0"/>
              <a:t>Evaluación</a:t>
            </a:r>
          </a:p>
        </p:txBody>
      </p:sp>
      <p:graphicFrame>
        <p:nvGraphicFramePr>
          <p:cNvPr id="8" name="Content Placeholder 2">
            <a:extLst>
              <a:ext uri="{FF2B5EF4-FFF2-40B4-BE49-F238E27FC236}">
                <a16:creationId xmlns:a16="http://schemas.microsoft.com/office/drawing/2014/main" id="{78E1BD8B-E17D-56B5-AF9E-8CC289B5FA6A}"/>
              </a:ext>
            </a:extLst>
          </p:cNvPr>
          <p:cNvGraphicFramePr>
            <a:graphicFrameLocks noGrp="1"/>
          </p:cNvGraphicFramePr>
          <p:nvPr>
            <p:ph idx="1"/>
            <p:extLst>
              <p:ext uri="{D42A27DB-BD31-4B8C-83A1-F6EECF244321}">
                <p14:modId xmlns:p14="http://schemas.microsoft.com/office/powerpoint/2010/main" val="3946567976"/>
              </p:ext>
            </p:extLst>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1A747FD6-53F2-5ADA-0D12-B302E5AB223F}"/>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3" name="Footer Placeholder 4">
            <a:extLst>
              <a:ext uri="{FF2B5EF4-FFF2-40B4-BE49-F238E27FC236}">
                <a16:creationId xmlns:a16="http://schemas.microsoft.com/office/drawing/2014/main" id="{3BCFDFC0-01A6-A6D5-D152-03FFB0B6907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84780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06880"/>
            <a:ext cx="10890730" cy="4378233"/>
          </a:xfrm>
        </p:spPr>
        <p:txBody>
          <a:bodyPr>
            <a:normAutofit/>
          </a:bodyPr>
          <a:lstStyle/>
          <a:p>
            <a:pPr marL="0" indent="0">
              <a:buNone/>
            </a:pPr>
            <a:r>
              <a:rPr lang="es-ES" sz="2400" dirty="0"/>
              <a:t>Supongamos que tenemos tres modelos en un problema de regresión. Tenemos una sola entrada </a:t>
            </a:r>
            <a:r>
              <a:rPr lang="es-ES" sz="2400" b="1" dirty="0">
                <a:solidFill>
                  <a:schemeClr val="accent6">
                    <a:lumMod val="60000"/>
                    <a:lumOff val="40000"/>
                  </a:schemeClr>
                </a:solidFill>
              </a:rPr>
              <a:t>x</a:t>
            </a:r>
            <a:r>
              <a:rPr lang="es-ES" sz="2400" dirty="0"/>
              <a:t> y una salida </a:t>
            </a:r>
            <a:r>
              <a:rPr lang="es-ES" sz="2400" b="1" dirty="0">
                <a:solidFill>
                  <a:schemeClr val="accent6">
                    <a:lumMod val="60000"/>
                    <a:lumOff val="40000"/>
                  </a:schemeClr>
                </a:solidFill>
              </a:rPr>
              <a:t>y</a:t>
            </a:r>
            <a:r>
              <a:rPr lang="es-ES" sz="2400" dirty="0"/>
              <a:t> que depende de </a:t>
            </a:r>
            <a:r>
              <a:rPr lang="es-ES" sz="2400" b="1" dirty="0">
                <a:solidFill>
                  <a:schemeClr val="accent6">
                    <a:lumMod val="60000"/>
                    <a:lumOff val="40000"/>
                  </a:schemeClr>
                </a:solidFill>
              </a:rPr>
              <a:t>x</a:t>
            </a:r>
            <a:r>
              <a:rPr lang="es-ES" sz="2400" dirty="0"/>
              <a:t> con una relación </a:t>
            </a:r>
            <a:r>
              <a:rPr lang="es-ES" sz="2400" b="1" dirty="0">
                <a:solidFill>
                  <a:schemeClr val="accent6">
                    <a:lumMod val="60000"/>
                    <a:lumOff val="40000"/>
                  </a:schemeClr>
                </a:solidFill>
              </a:rPr>
              <a:t>f(x)</a:t>
            </a:r>
            <a:r>
              <a:rPr lang="es-ES" sz="2400" dirty="0">
                <a:solidFill>
                  <a:schemeClr val="accent6">
                    <a:lumMod val="60000"/>
                    <a:lumOff val="40000"/>
                  </a:schemeClr>
                </a:solidFill>
              </a:rPr>
              <a:t> </a:t>
            </a:r>
            <a:r>
              <a:rPr lang="es-ES" sz="2400" dirty="0"/>
              <a:t>que queremos modelar:</a:t>
            </a:r>
          </a:p>
          <a:p>
            <a:pPr marL="0" indent="0">
              <a:buNone/>
            </a:pPr>
            <a:endParaRPr lang="es-ES" sz="2400" i="1" dirty="0"/>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8" name="Rounded Rectangle 7">
            <a:extLst>
              <a:ext uri="{FF2B5EF4-FFF2-40B4-BE49-F238E27FC236}">
                <a16:creationId xmlns:a16="http://schemas.microsoft.com/office/drawing/2014/main" id="{4BF2B29D-4225-C87A-DD0C-4D797137E4C1}"/>
              </a:ext>
            </a:extLst>
          </p:cNvPr>
          <p:cNvSpPr/>
          <p:nvPr/>
        </p:nvSpPr>
        <p:spPr>
          <a:xfrm>
            <a:off x="5743236" y="2845820"/>
            <a:ext cx="1699610" cy="943155"/>
          </a:xfrm>
          <a:prstGeom prst="roundRect">
            <a:avLst/>
          </a:prstGeom>
          <a:solidFill>
            <a:schemeClr val="accent1">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1</a:t>
            </a:r>
          </a:p>
          <a:p>
            <a:pPr algn="ctr"/>
            <a:r>
              <a:rPr lang="es-ES_tradnl" sz="2400" dirty="0"/>
              <a:t>h(x)</a:t>
            </a:r>
          </a:p>
        </p:txBody>
      </p:sp>
      <p:sp>
        <p:nvSpPr>
          <p:cNvPr id="10" name="Rounded Rectangle 9">
            <a:extLst>
              <a:ext uri="{FF2B5EF4-FFF2-40B4-BE49-F238E27FC236}">
                <a16:creationId xmlns:a16="http://schemas.microsoft.com/office/drawing/2014/main" id="{883E91B4-38F7-CCB8-0E14-9BB59CAA4F61}"/>
              </a:ext>
            </a:extLst>
          </p:cNvPr>
          <p:cNvSpPr/>
          <p:nvPr/>
        </p:nvSpPr>
        <p:spPr>
          <a:xfrm>
            <a:off x="5743236" y="5001911"/>
            <a:ext cx="1699610" cy="933993"/>
          </a:xfrm>
          <a:prstGeom prst="roundRect">
            <a:avLst/>
          </a:prstGeom>
          <a:solidFill>
            <a:srgbClr val="00206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3</a:t>
            </a:r>
          </a:p>
          <a:p>
            <a:pPr algn="ctr"/>
            <a:r>
              <a:rPr lang="es-ES_tradnl" sz="2400" dirty="0"/>
              <a:t>v(x)</a:t>
            </a:r>
          </a:p>
        </p:txBody>
      </p:sp>
      <p:sp>
        <p:nvSpPr>
          <p:cNvPr id="11" name="Rounded Rectangle 10">
            <a:extLst>
              <a:ext uri="{FF2B5EF4-FFF2-40B4-BE49-F238E27FC236}">
                <a16:creationId xmlns:a16="http://schemas.microsoft.com/office/drawing/2014/main" id="{A72AEEEE-C885-851D-A957-1A8119A52443}"/>
              </a:ext>
            </a:extLst>
          </p:cNvPr>
          <p:cNvSpPr/>
          <p:nvPr/>
        </p:nvSpPr>
        <p:spPr>
          <a:xfrm>
            <a:off x="5743236" y="3902362"/>
            <a:ext cx="1699610" cy="943155"/>
          </a:xfrm>
          <a:prstGeom prst="roundRect">
            <a:avLst/>
          </a:prstGeom>
          <a:solidFill>
            <a:schemeClr val="accent3">
              <a:lumMod val="5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 2</a:t>
            </a:r>
          </a:p>
          <a:p>
            <a:pPr algn="ctr"/>
            <a:r>
              <a:rPr lang="es-ES_tradnl" sz="2400" dirty="0"/>
              <a:t>g(x)</a:t>
            </a:r>
          </a:p>
        </p:txBody>
      </p:sp>
      <p:sp>
        <p:nvSpPr>
          <p:cNvPr id="13" name="Oval 12">
            <a:extLst>
              <a:ext uri="{FF2B5EF4-FFF2-40B4-BE49-F238E27FC236}">
                <a16:creationId xmlns:a16="http://schemas.microsoft.com/office/drawing/2014/main" id="{ABAACE54-4DCB-42E1-A01E-C61E2CEE95F6}"/>
              </a:ext>
            </a:extLst>
          </p:cNvPr>
          <p:cNvSpPr/>
          <p:nvPr/>
        </p:nvSpPr>
        <p:spPr>
          <a:xfrm>
            <a:off x="2335035" y="3255787"/>
            <a:ext cx="2220842" cy="223630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sz="2400" dirty="0"/>
              <a:t>Población</a:t>
            </a:r>
            <a:endParaRPr lang="es-ES_tradnl" dirty="0"/>
          </a:p>
        </p:txBody>
      </p:sp>
      <p:cxnSp>
        <p:nvCxnSpPr>
          <p:cNvPr id="16" name="Straight Arrow Connector 15">
            <a:extLst>
              <a:ext uri="{FF2B5EF4-FFF2-40B4-BE49-F238E27FC236}">
                <a16:creationId xmlns:a16="http://schemas.microsoft.com/office/drawing/2014/main" id="{A4A7A206-66FE-6CD3-5BF7-E8C4E1E293A0}"/>
              </a:ext>
            </a:extLst>
          </p:cNvPr>
          <p:cNvCxnSpPr>
            <a:stCxn id="13" idx="6"/>
            <a:endCxn id="8" idx="1"/>
          </p:cNvCxnSpPr>
          <p:nvPr/>
        </p:nvCxnSpPr>
        <p:spPr>
          <a:xfrm flipV="1">
            <a:off x="4555877" y="3317398"/>
            <a:ext cx="1187359" cy="105654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F15D021-0C1B-B6D3-C8A9-BBF26FB9B4DB}"/>
              </a:ext>
            </a:extLst>
          </p:cNvPr>
          <p:cNvCxnSpPr>
            <a:cxnSpLocks/>
            <a:stCxn id="13" idx="6"/>
            <a:endCxn id="11" idx="1"/>
          </p:cNvCxnSpPr>
          <p:nvPr/>
        </p:nvCxnSpPr>
        <p:spPr>
          <a:xfrm>
            <a:off x="4555877" y="4373940"/>
            <a:ext cx="11873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A24B528-41D5-F276-CB53-F742C34D963C}"/>
              </a:ext>
            </a:extLst>
          </p:cNvPr>
          <p:cNvCxnSpPr>
            <a:cxnSpLocks/>
            <a:stCxn id="13" idx="6"/>
            <a:endCxn id="10" idx="1"/>
          </p:cNvCxnSpPr>
          <p:nvPr/>
        </p:nvCxnSpPr>
        <p:spPr>
          <a:xfrm>
            <a:off x="4555877" y="4373940"/>
            <a:ext cx="1187359" cy="10949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57ACA7-EDDC-E8A0-DDC4-F930BCB37125}"/>
              </a:ext>
            </a:extLst>
          </p:cNvPr>
          <p:cNvCxnSpPr>
            <a:cxnSpLocks/>
            <a:stCxn id="8" idx="3"/>
          </p:cNvCxnSpPr>
          <p:nvPr/>
        </p:nvCxnSpPr>
        <p:spPr>
          <a:xfrm flipV="1">
            <a:off x="7442846" y="3317397"/>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E64A8FE-56E5-572D-42BA-9D09D6192252}"/>
              </a:ext>
            </a:extLst>
          </p:cNvPr>
          <p:cNvCxnSpPr>
            <a:cxnSpLocks/>
          </p:cNvCxnSpPr>
          <p:nvPr/>
        </p:nvCxnSpPr>
        <p:spPr>
          <a:xfrm flipV="1">
            <a:off x="7442846" y="4373939"/>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103FD77-38E0-7B56-3991-2BC58B8B58A8}"/>
              </a:ext>
            </a:extLst>
          </p:cNvPr>
          <p:cNvCxnSpPr>
            <a:cxnSpLocks/>
          </p:cNvCxnSpPr>
          <p:nvPr/>
        </p:nvCxnSpPr>
        <p:spPr>
          <a:xfrm flipV="1">
            <a:off x="7442846" y="5492092"/>
            <a:ext cx="1436994"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20A724B-A2EC-B1D8-4ABE-DE7371ED939C}"/>
                  </a:ext>
                </a:extLst>
              </p:cNvPr>
              <p:cNvSpPr txBox="1"/>
              <p:nvPr/>
            </p:nvSpPr>
            <p:spPr>
              <a:xfrm>
                <a:off x="8879840" y="2994177"/>
                <a:ext cx="1389035"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e>
                    </m:acc>
                  </m:oMath>
                </a14:m>
                <a:r>
                  <a:rPr lang="es-ES_tradnl" sz="2800" dirty="0"/>
                  <a:t>=h(x)</a:t>
                </a:r>
              </a:p>
            </p:txBody>
          </p:sp>
        </mc:Choice>
        <mc:Fallback xmlns="">
          <p:sp>
            <p:nvSpPr>
              <p:cNvPr id="34" name="TextBox 33">
                <a:extLst>
                  <a:ext uri="{FF2B5EF4-FFF2-40B4-BE49-F238E27FC236}">
                    <a16:creationId xmlns:a16="http://schemas.microsoft.com/office/drawing/2014/main" id="{920A724B-A2EC-B1D8-4ABE-DE7371ED939C}"/>
                  </a:ext>
                </a:extLst>
              </p:cNvPr>
              <p:cNvSpPr txBox="1">
                <a:spLocks noRot="1" noChangeAspect="1" noMove="1" noResize="1" noEditPoints="1" noAdjustHandles="1" noChangeArrowheads="1" noChangeShapeType="1" noTextEdit="1"/>
              </p:cNvSpPr>
              <p:nvPr/>
            </p:nvSpPr>
            <p:spPr>
              <a:xfrm>
                <a:off x="8879840" y="2994177"/>
                <a:ext cx="1389035" cy="523220"/>
              </a:xfrm>
              <a:prstGeom prst="rect">
                <a:avLst/>
              </a:prstGeom>
              <a:blipFill>
                <a:blip r:embed="rId4"/>
                <a:stretch>
                  <a:fillRect l="-2727" t="-11905" r="-8182" b="-3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DDE31FB-9BBF-F19A-B108-80EC99983351}"/>
                  </a:ext>
                </a:extLst>
              </p:cNvPr>
              <p:cNvSpPr txBox="1"/>
              <p:nvPr/>
            </p:nvSpPr>
            <p:spPr>
              <a:xfrm>
                <a:off x="8879840" y="4040571"/>
                <a:ext cx="1374864"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2</m:t>
                            </m:r>
                          </m:sub>
                        </m:sSub>
                      </m:e>
                    </m:acc>
                  </m:oMath>
                </a14:m>
                <a:r>
                  <a:rPr lang="es-ES_tradnl" sz="2800" dirty="0"/>
                  <a:t>=g(x)</a:t>
                </a:r>
              </a:p>
            </p:txBody>
          </p:sp>
        </mc:Choice>
        <mc:Fallback xmlns="">
          <p:sp>
            <p:nvSpPr>
              <p:cNvPr id="35" name="TextBox 34">
                <a:extLst>
                  <a:ext uri="{FF2B5EF4-FFF2-40B4-BE49-F238E27FC236}">
                    <a16:creationId xmlns:a16="http://schemas.microsoft.com/office/drawing/2014/main" id="{3DDE31FB-9BBF-F19A-B108-80EC99983351}"/>
                  </a:ext>
                </a:extLst>
              </p:cNvPr>
              <p:cNvSpPr txBox="1">
                <a:spLocks noRot="1" noChangeAspect="1" noMove="1" noResize="1" noEditPoints="1" noAdjustHandles="1" noChangeArrowheads="1" noChangeShapeType="1" noTextEdit="1"/>
              </p:cNvSpPr>
              <p:nvPr/>
            </p:nvSpPr>
            <p:spPr>
              <a:xfrm>
                <a:off x="8879840" y="4040571"/>
                <a:ext cx="1374864" cy="523220"/>
              </a:xfrm>
              <a:prstGeom prst="rect">
                <a:avLst/>
              </a:prstGeom>
              <a:blipFill>
                <a:blip r:embed="rId5"/>
                <a:stretch>
                  <a:fillRect l="-2752" t="-14286" r="-8257" b="-30952"/>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1ABAC1-901D-0E74-C348-0543E2C8D722}"/>
                  </a:ext>
                </a:extLst>
              </p:cNvPr>
              <p:cNvSpPr txBox="1"/>
              <p:nvPr/>
            </p:nvSpPr>
            <p:spPr>
              <a:xfrm>
                <a:off x="8879840" y="5158723"/>
                <a:ext cx="1378070" cy="523220"/>
              </a:xfrm>
              <a:prstGeom prst="rect">
                <a:avLst/>
              </a:prstGeom>
              <a:noFill/>
            </p:spPr>
            <p:txBody>
              <a:bodyPr wrap="none" rtlCol="0">
                <a:spAutoFit/>
              </a:bodyPr>
              <a:lstStyle/>
              <a:p>
                <a14:m>
                  <m:oMath xmlns:m="http://schemas.openxmlformats.org/officeDocument/2006/math">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3</m:t>
                            </m:r>
                          </m:sub>
                        </m:sSub>
                      </m:e>
                    </m:acc>
                  </m:oMath>
                </a14:m>
                <a:r>
                  <a:rPr lang="es-ES_tradnl" sz="2800" dirty="0"/>
                  <a:t>=v(x)</a:t>
                </a:r>
              </a:p>
            </p:txBody>
          </p:sp>
        </mc:Choice>
        <mc:Fallback xmlns="">
          <p:sp>
            <p:nvSpPr>
              <p:cNvPr id="36" name="TextBox 35">
                <a:extLst>
                  <a:ext uri="{FF2B5EF4-FFF2-40B4-BE49-F238E27FC236}">
                    <a16:creationId xmlns:a16="http://schemas.microsoft.com/office/drawing/2014/main" id="{881ABAC1-901D-0E74-C348-0543E2C8D722}"/>
                  </a:ext>
                </a:extLst>
              </p:cNvPr>
              <p:cNvSpPr txBox="1">
                <a:spLocks noRot="1" noChangeAspect="1" noMove="1" noResize="1" noEditPoints="1" noAdjustHandles="1" noChangeArrowheads="1" noChangeShapeType="1" noTextEdit="1"/>
              </p:cNvSpPr>
              <p:nvPr/>
            </p:nvSpPr>
            <p:spPr>
              <a:xfrm>
                <a:off x="8879840" y="5158723"/>
                <a:ext cx="1378070" cy="523220"/>
              </a:xfrm>
              <a:prstGeom prst="rect">
                <a:avLst/>
              </a:prstGeom>
              <a:blipFill>
                <a:blip r:embed="rId6"/>
                <a:stretch>
                  <a:fillRect l="-2752" t="-11905" r="-8257" b="-30952"/>
                </a:stretch>
              </a:blipFill>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3BFFEB20-B91C-D06C-0F12-2323BAE192E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61079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D8F07B8E-C88A-80E2-E839-7776FBB64E16}"/>
              </a:ext>
            </a:extLst>
          </p:cNvPr>
          <p:cNvPicPr>
            <a:picLocks noChangeAspect="1"/>
          </p:cNvPicPr>
          <p:nvPr/>
        </p:nvPicPr>
        <p:blipFill>
          <a:blip r:embed="rId4"/>
          <a:stretch>
            <a:fillRect/>
          </a:stretch>
        </p:blipFill>
        <p:spPr>
          <a:xfrm>
            <a:off x="3421812" y="2293126"/>
            <a:ext cx="5248910" cy="4070822"/>
          </a:xfrm>
          <a:prstGeom prst="rect">
            <a:avLst/>
          </a:prstGeom>
        </p:spPr>
      </p:pic>
      <p:sp>
        <p:nvSpPr>
          <p:cNvPr id="3" name="Footer Placeholder 4">
            <a:extLst>
              <a:ext uri="{FF2B5EF4-FFF2-40B4-BE49-F238E27FC236}">
                <a16:creationId xmlns:a16="http://schemas.microsoft.com/office/drawing/2014/main" id="{C62CF242-50A3-1866-3971-D78C7ED1C71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68668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073125"/>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3421812" y="2293126"/>
            <a:ext cx="5248910" cy="4070821"/>
          </a:xfrm>
          <a:prstGeom prst="rect">
            <a:avLst/>
          </a:prstGeom>
        </p:spPr>
      </p:pic>
      <p:sp>
        <p:nvSpPr>
          <p:cNvPr id="3" name="Footer Placeholder 4">
            <a:extLst>
              <a:ext uri="{FF2B5EF4-FFF2-40B4-BE49-F238E27FC236}">
                <a16:creationId xmlns:a16="http://schemas.microsoft.com/office/drawing/2014/main" id="{90F44EBC-495A-C50C-2892-E54E6DAE70F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601449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0</a:t>
                </a:r>
              </a:p>
              <a:p>
                <a:r>
                  <a:rPr lang="es-ES_tradnl" dirty="0"/>
                  <a:t>Modelo 2: MAE</a:t>
                </a:r>
                <a:r>
                  <a:rPr lang="es-ES_tradnl" baseline="-25000" dirty="0"/>
                  <a:t>2</a:t>
                </a:r>
                <a:r>
                  <a:rPr lang="es-ES_tradnl" dirty="0"/>
                  <a:t> = 5</a:t>
                </a:r>
              </a:p>
              <a:p>
                <a:r>
                  <a:rPr lang="es-ES_tradnl" dirty="0"/>
                  <a:t>Modelo 3: MAE</a:t>
                </a:r>
                <a:r>
                  <a:rPr lang="es-ES_tradnl" baseline="-25000" dirty="0"/>
                  <a:t>3</a:t>
                </a:r>
                <a:r>
                  <a:rPr lang="es-ES_tradnl" dirty="0"/>
                  <a:t> = 1.25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211"/>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83FF8A82-9DC5-DF11-761F-1D97A9727BB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057557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Entrenamos con un </a:t>
            </a:r>
            <a:r>
              <a:rPr lang="es-ES_tradnl" b="1" dirty="0">
                <a:solidFill>
                  <a:schemeClr val="accent6">
                    <a:lumMod val="60000"/>
                    <a:lumOff val="40000"/>
                  </a:schemeClr>
                </a:solidFill>
              </a:rPr>
              <a:t>set de entrenamiento </a:t>
            </a:r>
            <a:r>
              <a:rPr lang="es-ES_tradnl" dirty="0"/>
              <a:t>y nos queda:</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2"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 para ello calculamos de la siguiente forma: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0</a:t>
                </a:r>
              </a:p>
              <a:p>
                <a:r>
                  <a:rPr lang="es-ES_tradnl" dirty="0"/>
                  <a:t>Modelo 2: MAE</a:t>
                </a:r>
                <a:r>
                  <a:rPr lang="es-ES_tradnl" baseline="-25000" dirty="0"/>
                  <a:t>2</a:t>
                </a:r>
                <a:r>
                  <a:rPr lang="es-ES_tradnl" dirty="0"/>
                  <a:t> = 5</a:t>
                </a:r>
              </a:p>
              <a:p>
                <a:r>
                  <a:rPr lang="es-ES_tradnl" dirty="0"/>
                  <a:t>Modelo 3: MAE</a:t>
                </a:r>
                <a:r>
                  <a:rPr lang="es-ES_tradnl" baseline="-25000" dirty="0"/>
                  <a:t>3</a:t>
                </a:r>
                <a:r>
                  <a:rPr lang="es-ES_tradnl" dirty="0"/>
                  <a:t> = 1.25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5556" r="-126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D482F3B5-4ECE-3D3B-9AA5-E98B8C79E326}"/>
              </a:ext>
            </a:extLst>
          </p:cNvPr>
          <p:cNvSpPr/>
          <p:nvPr/>
        </p:nvSpPr>
        <p:spPr>
          <a:xfrm>
            <a:off x="5781040" y="4003040"/>
            <a:ext cx="251968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Footer Placeholder 4">
            <a:extLst>
              <a:ext uri="{FF2B5EF4-FFF2-40B4-BE49-F238E27FC236}">
                <a16:creationId xmlns:a16="http://schemas.microsoft.com/office/drawing/2014/main" id="{F7225393-4466-5466-B782-09A9CC3B55F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6647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_tradnl" dirty="0"/>
                  <a:t>Midamos el error…</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𝑀𝐴𝐸</m:t>
                          </m:r>
                        </m:e>
                        <m:sub>
                          <m:r>
                            <a:rPr lang="en-US" b="0" i="1" smtClean="0">
                              <a:latin typeface="Cambria Math" panose="02040503050406030204" pitchFamily="18" charset="0"/>
                            </a:rPr>
                            <m:t>𝑝</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𝑝</m:t>
                                  </m:r>
                                </m:sub>
                              </m:sSub>
                            </m:e>
                          </m:d>
                        </m:e>
                      </m:nary>
                    </m:oMath>
                  </m:oMathPara>
                </a14:m>
                <a:endParaRPr lang="es-ES_tradnl" dirty="0"/>
              </a:p>
              <a:p>
                <a:r>
                  <a:rPr lang="es-ES_tradnl" dirty="0"/>
                  <a:t>Modelo 1: MAE</a:t>
                </a:r>
                <a:r>
                  <a:rPr lang="es-ES_tradnl" baseline="-25000" dirty="0"/>
                  <a:t>1</a:t>
                </a:r>
                <a:r>
                  <a:rPr lang="es-ES_tradnl" dirty="0"/>
                  <a:t> = 90</a:t>
                </a:r>
              </a:p>
              <a:p>
                <a:r>
                  <a:rPr lang="es-ES_tradnl" dirty="0"/>
                  <a:t>Modelo 2: MAE</a:t>
                </a:r>
                <a:r>
                  <a:rPr lang="es-ES_tradnl" baseline="-25000" dirty="0"/>
                  <a:t>2</a:t>
                </a:r>
                <a:r>
                  <a:rPr lang="es-ES_tradnl" dirty="0"/>
                  <a:t> = 5.2</a:t>
                </a:r>
              </a:p>
              <a:p>
                <a:r>
                  <a:rPr lang="es-ES_tradnl" dirty="0"/>
                  <a:t>Modelo 3: MAE</a:t>
                </a:r>
                <a:r>
                  <a:rPr lang="es-ES_tradnl" baseline="-25000" dirty="0"/>
                  <a:t>3</a:t>
                </a:r>
                <a:r>
                  <a:rPr lang="es-ES_tradnl" dirty="0"/>
                  <a:t> = 1.75</a:t>
                </a:r>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1053" t="-14583"/>
                </a:stretch>
              </a:blipFill>
            </p:spPr>
            <p:txBody>
              <a:bodyPr/>
              <a:lstStyle/>
              <a:p>
                <a:r>
                  <a:rPr lang="es-ES_tradnl">
                    <a:noFill/>
                  </a:rPr>
                  <a:t> </a:t>
                </a:r>
              </a:p>
            </p:txBody>
          </p:sp>
        </mc:Fallback>
      </mc:AlternateContent>
      <p:sp>
        <p:nvSpPr>
          <p:cNvPr id="4" name="Rectangle 3">
            <a:extLst>
              <a:ext uri="{FF2B5EF4-FFF2-40B4-BE49-F238E27FC236}">
                <a16:creationId xmlns:a16="http://schemas.microsoft.com/office/drawing/2014/main" id="{D482F3B5-4ECE-3D3B-9AA5-E98B8C79E326}"/>
              </a:ext>
            </a:extLst>
          </p:cNvPr>
          <p:cNvSpPr/>
          <p:nvPr/>
        </p:nvSpPr>
        <p:spPr>
          <a:xfrm>
            <a:off x="5872480" y="4595210"/>
            <a:ext cx="2804160" cy="436880"/>
          </a:xfrm>
          <a:prstGeom prst="rect">
            <a:avLst/>
          </a:prstGeom>
          <a:noFill/>
          <a:ln w="381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Footer Placeholder 4">
            <a:extLst>
              <a:ext uri="{FF2B5EF4-FFF2-40B4-BE49-F238E27FC236}">
                <a16:creationId xmlns:a16="http://schemas.microsoft.com/office/drawing/2014/main" id="{3DDE8DEF-06C5-49E6-861A-FF0F4080A743}"/>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721286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mc:AlternateContent xmlns:mc="http://schemas.openxmlformats.org/markup-compatibility/2006" xmlns:a14="http://schemas.microsoft.com/office/drawing/2010/main">
        <mc:Choice Requires="a14">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1 rinde muy bien con los datos de entrenamiento, pero muy mal con el de evaluación. Esto es lo que se llama </a:t>
                </a:r>
                <a:r>
                  <a:rPr lang="es-ES_tradnl" b="1" dirty="0">
                    <a:solidFill>
                      <a:srgbClr val="FF0000"/>
                    </a:solidFill>
                  </a:rPr>
                  <a:t>sobreajuste</a:t>
                </a:r>
                <a:r>
                  <a:rPr lang="es-ES_tradnl" dirty="0"/>
                  <a:t>, el modelo aprende tan bien que hasta aprende el ruido de los datos.</a:t>
                </a:r>
                <a:br>
                  <a:rPr lang="es-ES_tradnl" dirty="0"/>
                </a:br>
                <a:r>
                  <a:rPr lang="es-ES_tradnl" dirty="0"/>
                  <a:t>Este modelo tiene demasiado parámetros, por lo que es demasiado complejo y por consiguiente </a:t>
                </a:r>
                <a:r>
                  <a:rPr lang="es-ES_tradnl" b="1" dirty="0">
                    <a:solidFill>
                      <a:srgbClr val="FF0000"/>
                    </a:solidFill>
                  </a:rPr>
                  <a:t>no generaliza</a:t>
                </a:r>
                <a:r>
                  <a:rPr lang="es-ES_tradnl" dirty="0"/>
                  <a:t>. </a:t>
                </a:r>
              </a:p>
              <a:p>
                <a:r>
                  <a:rPr lang="es-ES_tradnl" dirty="0"/>
                  <a:t>Cuando se elige un modelo, se busca que:</a:t>
                </a:r>
                <a:br>
                  <a:rPr lang="es-ES_tradnl" dirty="0"/>
                </a:br>
                <a:endParaRPr lang="es-ES_tradnl"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𝑝𝑎𝑟𝑎𝑚𝑒𝑡𝑟𝑜𝑠</m:t>
                      </m:r>
                      <m:r>
                        <a:rPr lang="en-US" b="0" i="1" smtClean="0">
                          <a:latin typeface="Cambria Math" panose="02040503050406030204" pitchFamily="18" charset="0"/>
                        </a:rPr>
                        <m:t>≪</m:t>
                      </m:r>
                      <m:r>
                        <a:rPr lang="en-US" b="0" i="1" smtClean="0">
                          <a:latin typeface="Cambria Math" panose="02040503050406030204" pitchFamily="18" charset="0"/>
                        </a:rPr>
                        <m:t>𝑐𝑎𝑛𝑡𝑖𝑑𝑎𝑑</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𝑜𝑏𝑠</m:t>
                      </m:r>
                      <m:r>
                        <a:rPr lang="en-US" b="0" i="1" smtClean="0">
                          <a:latin typeface="Cambria Math" panose="02040503050406030204" pitchFamily="18" charset="0"/>
                        </a:rPr>
                        <m:t>. </m:t>
                      </m:r>
                      <m:r>
                        <a:rPr lang="en-US" b="0" i="1" smtClean="0">
                          <a:latin typeface="Cambria Math" panose="02040503050406030204" pitchFamily="18" charset="0"/>
                        </a:rPr>
                        <m:t>𝑑𝑒</m:t>
                      </m:r>
                      <m:r>
                        <a:rPr lang="en-US" b="0" i="1" smtClean="0">
                          <a:latin typeface="Cambria Math" panose="02040503050406030204" pitchFamily="18" charset="0"/>
                        </a:rPr>
                        <m:t> </m:t>
                      </m:r>
                      <m:r>
                        <a:rPr lang="en-US" b="0" i="1" smtClean="0">
                          <a:latin typeface="Cambria Math" panose="02040503050406030204" pitchFamily="18" charset="0"/>
                        </a:rPr>
                        <m:t>𝑒𝑛𝑡𝑟𝑒𝑛𝑎𝑚𝑖𝑒𝑛𝑡𝑜</m:t>
                      </m:r>
                    </m:oMath>
                  </m:oMathPara>
                </a14:m>
                <a:endParaRPr lang="es-ES_tradnl" dirty="0"/>
              </a:p>
            </p:txBody>
          </p:sp>
        </mc:Choice>
        <mc:Fallback xmlns="">
          <p:sp>
            <p:nvSpPr>
              <p:cNvPr id="3" name="Content Placeholder 8">
                <a:extLst>
                  <a:ext uri="{FF2B5EF4-FFF2-40B4-BE49-F238E27FC236}">
                    <a16:creationId xmlns:a16="http://schemas.microsoft.com/office/drawing/2014/main" id="{DED68D0F-DE1B-1D18-9465-116D59931BD4}"/>
                  </a:ext>
                </a:extLst>
              </p:cNvPr>
              <p:cNvSpPr txBox="1">
                <a:spLocks noRot="1" noChangeAspect="1" noMove="1" noResize="1" noEditPoints="1" noAdjustHandles="1" noChangeArrowheads="1" noChangeShapeType="1" noTextEdit="1"/>
              </p:cNvSpPr>
              <p:nvPr/>
            </p:nvSpPr>
            <p:spPr>
              <a:xfrm>
                <a:off x="5573379" y="2288177"/>
                <a:ext cx="6017987" cy="3647728"/>
              </a:xfrm>
              <a:prstGeom prst="rect">
                <a:avLst/>
              </a:prstGeom>
              <a:blipFill>
                <a:blip r:embed="rId5"/>
                <a:stretch>
                  <a:fillRect l="-842" t="-1042" r="-211" b="-347"/>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551CD943-38C2-AEFF-DBB3-E9AFB1F63C9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20934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541101"/>
          </a:xfrm>
        </p:spPr>
        <p:txBody>
          <a:bodyPr/>
          <a:lstStyle/>
          <a:p>
            <a:pPr marL="0" indent="0">
              <a:buNone/>
            </a:pPr>
            <a:r>
              <a:rPr lang="es-ES_tradnl" dirty="0"/>
              <a:t>¿Pero realmente es el mejor? Evaluemos con el </a:t>
            </a:r>
            <a:r>
              <a:rPr lang="es-ES_tradnl" b="1" dirty="0">
                <a:solidFill>
                  <a:srgbClr val="00B050"/>
                </a:solidFill>
              </a:rPr>
              <a:t>set de evaluación</a:t>
            </a:r>
          </a:p>
        </p:txBody>
      </p:sp>
      <p:pic>
        <p:nvPicPr>
          <p:cNvPr id="14" name="Picture 13">
            <a:extLst>
              <a:ext uri="{FF2B5EF4-FFF2-40B4-BE49-F238E27FC236}">
                <a16:creationId xmlns:a16="http://schemas.microsoft.com/office/drawing/2014/main" id="{D8F07B8E-C88A-80E2-E839-7776FBB64E16}"/>
              </a:ext>
            </a:extLst>
          </p:cNvPr>
          <p:cNvPicPr>
            <a:picLocks noChangeAspect="1"/>
          </p:cNvPicPr>
          <p:nvPr/>
        </p:nvPicPr>
        <p:blipFill>
          <a:blip r:embed="rId4"/>
          <a:srcRect/>
          <a:stretch/>
        </p:blipFill>
        <p:spPr>
          <a:xfrm>
            <a:off x="893675" y="2397190"/>
            <a:ext cx="4562811" cy="3538714"/>
          </a:xfrm>
          <a:prstGeom prst="rect">
            <a:avLst/>
          </a:prstGeom>
        </p:spPr>
      </p:pic>
      <p:sp>
        <p:nvSpPr>
          <p:cNvPr id="3" name="Content Placeholder 8">
            <a:extLst>
              <a:ext uri="{FF2B5EF4-FFF2-40B4-BE49-F238E27FC236}">
                <a16:creationId xmlns:a16="http://schemas.microsoft.com/office/drawing/2014/main" id="{DED68D0F-DE1B-1D18-9465-116D59931BD4}"/>
              </a:ext>
            </a:extLst>
          </p:cNvPr>
          <p:cNvSpPr txBox="1">
            <a:spLocks/>
          </p:cNvSpPr>
          <p:nvPr/>
        </p:nvSpPr>
        <p:spPr>
          <a:xfrm>
            <a:off x="5573379" y="2288177"/>
            <a:ext cx="6017987" cy="36477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El modelo 2 rinde pobremente con el set de entrenamiento y el de evaluación. Este modelo tiene no logra capturar el comportamiento buscado.</a:t>
            </a:r>
            <a:br>
              <a:rPr lang="es-ES_tradnl" dirty="0"/>
            </a:br>
            <a:br>
              <a:rPr lang="es-ES_tradnl" dirty="0"/>
            </a:br>
            <a:r>
              <a:rPr lang="es-ES_tradnl" dirty="0"/>
              <a:t>Cuando esto ocurre es lo que llamamos </a:t>
            </a:r>
            <a:r>
              <a:rPr lang="es-ES_tradnl" b="1" dirty="0" err="1">
                <a:solidFill>
                  <a:schemeClr val="accent4">
                    <a:lumMod val="60000"/>
                    <a:lumOff val="40000"/>
                  </a:schemeClr>
                </a:solidFill>
              </a:rPr>
              <a:t>subajuste</a:t>
            </a:r>
            <a:r>
              <a:rPr lang="es-ES_tradnl" dirty="0"/>
              <a:t>.</a:t>
            </a:r>
          </a:p>
          <a:p>
            <a:r>
              <a:rPr lang="es-ES_tradnl" dirty="0"/>
              <a:t>El modelo 3 es el mejor modelo, el resultado entre el de evaluación y entrenamiento es similar, el modelo </a:t>
            </a:r>
            <a:r>
              <a:rPr lang="es-ES_tradnl" b="1" dirty="0">
                <a:solidFill>
                  <a:srgbClr val="00B050"/>
                </a:solidFill>
              </a:rPr>
              <a:t>generaliza</a:t>
            </a:r>
            <a:r>
              <a:rPr lang="es-ES_tradnl" dirty="0"/>
              <a:t>, sin tomar el ruido. </a:t>
            </a:r>
          </a:p>
        </p:txBody>
      </p:sp>
      <p:sp>
        <p:nvSpPr>
          <p:cNvPr id="4" name="Footer Placeholder 4">
            <a:extLst>
              <a:ext uri="{FF2B5EF4-FFF2-40B4-BE49-F238E27FC236}">
                <a16:creationId xmlns:a16="http://schemas.microsoft.com/office/drawing/2014/main" id="{42CDF677-1DD9-25F5-802B-28D8466D3CEF}"/>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957098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El error que se comente con un modelo que </a:t>
            </a:r>
            <a:r>
              <a:rPr lang="es-ES_tradnl" sz="2400" dirty="0" err="1"/>
              <a:t>sobre-ajusta</a:t>
            </a:r>
            <a:r>
              <a:rPr lang="es-ES_tradnl" sz="2400" dirty="0"/>
              <a:t> y </a:t>
            </a:r>
            <a:r>
              <a:rPr lang="es-ES_tradnl" sz="2400" dirty="0" err="1"/>
              <a:t>sub-ajusta</a:t>
            </a:r>
            <a:r>
              <a:rPr lang="es-ES_tradnl" sz="2400" dirty="0"/>
              <a:t> es diferente.</a:t>
            </a:r>
          </a:p>
          <a:p>
            <a:r>
              <a:rPr lang="es-ES_tradnl" sz="2400" dirty="0"/>
              <a:t>El error de sobreajuste le llamamos </a:t>
            </a:r>
            <a:r>
              <a:rPr lang="es-ES_tradnl" sz="2400" b="1" dirty="0">
                <a:solidFill>
                  <a:schemeClr val="accent6">
                    <a:lumMod val="75000"/>
                  </a:schemeClr>
                </a:solidFill>
              </a:rPr>
              <a:t>error de varianza</a:t>
            </a:r>
          </a:p>
          <a:p>
            <a:r>
              <a:rPr lang="es-ES_tradnl" sz="2400" dirty="0"/>
              <a:t>El error de </a:t>
            </a:r>
            <a:r>
              <a:rPr lang="es-ES_tradnl" sz="2400" dirty="0" err="1"/>
              <a:t>subajuste</a:t>
            </a:r>
            <a:r>
              <a:rPr lang="es-ES_tradnl" sz="2400" dirty="0"/>
              <a:t> le llamamos </a:t>
            </a:r>
            <a:r>
              <a:rPr lang="es-ES_tradnl" sz="2400" b="1" dirty="0">
                <a:solidFill>
                  <a:schemeClr val="accent2">
                    <a:lumMod val="75000"/>
                  </a:schemeClr>
                </a:solidFill>
              </a:rPr>
              <a:t>error de sesgo</a:t>
            </a:r>
          </a:p>
          <a:p>
            <a:pPr marL="0" indent="0">
              <a:buNone/>
            </a:pPr>
            <a:r>
              <a:rPr lang="es-ES_tradnl" sz="2400" dirty="0"/>
              <a:t>Todo modelo el error total tiene como parte a los dos errores. </a:t>
            </a:r>
          </a:p>
          <a:p>
            <a:pPr marL="0" indent="0">
              <a:buNone/>
            </a:pPr>
            <a:r>
              <a:rPr lang="es-ES_tradnl" sz="2400" dirty="0"/>
              <a:t>Estos errores son complementarios entre sí. Si queremos bajar uno, el otro va a subir.</a:t>
            </a:r>
          </a:p>
        </p:txBody>
      </p:sp>
      <p:sp>
        <p:nvSpPr>
          <p:cNvPr id="3" name="Footer Placeholder 4">
            <a:extLst>
              <a:ext uri="{FF2B5EF4-FFF2-40B4-BE49-F238E27FC236}">
                <a16:creationId xmlns:a16="http://schemas.microsoft.com/office/drawing/2014/main" id="{36C297FB-1ACE-3717-58B2-ED5FE27D3BE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011575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Estos errores lo podemos ver si tomamos diferentes </a:t>
            </a:r>
            <a:r>
              <a:rPr lang="es-ES_tradnl" sz="2400" dirty="0">
                <a:solidFill>
                  <a:schemeClr val="accent2">
                    <a:lumMod val="75000"/>
                  </a:schemeClr>
                </a:solidFill>
              </a:rPr>
              <a:t>sets de entrenamiento </a:t>
            </a:r>
            <a:r>
              <a:rPr lang="es-ES_tradnl" sz="2400" dirty="0"/>
              <a:t>y entrenamos el modelo con cada uno de estos.</a:t>
            </a:r>
          </a:p>
        </p:txBody>
      </p:sp>
      <p:sp>
        <p:nvSpPr>
          <p:cNvPr id="3" name="Oval 2">
            <a:extLst>
              <a:ext uri="{FF2B5EF4-FFF2-40B4-BE49-F238E27FC236}">
                <a16:creationId xmlns:a16="http://schemas.microsoft.com/office/drawing/2014/main" id="{1D6D4B11-5917-5244-B815-B83F342C6F32}"/>
              </a:ext>
            </a:extLst>
          </p:cNvPr>
          <p:cNvSpPr/>
          <p:nvPr/>
        </p:nvSpPr>
        <p:spPr>
          <a:xfrm>
            <a:off x="1091318" y="3068319"/>
            <a:ext cx="2842590" cy="259698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_tradnl" dirty="0"/>
              <a:t>Población</a:t>
            </a:r>
          </a:p>
        </p:txBody>
      </p:sp>
      <p:sp>
        <p:nvSpPr>
          <p:cNvPr id="4" name="Rounded Rectangle 3">
            <a:extLst>
              <a:ext uri="{FF2B5EF4-FFF2-40B4-BE49-F238E27FC236}">
                <a16:creationId xmlns:a16="http://schemas.microsoft.com/office/drawing/2014/main" id="{A0D4DD2B-19D2-4043-D170-780B882873E5}"/>
              </a:ext>
            </a:extLst>
          </p:cNvPr>
          <p:cNvSpPr/>
          <p:nvPr/>
        </p:nvSpPr>
        <p:spPr>
          <a:xfrm>
            <a:off x="5218510" y="2845820"/>
            <a:ext cx="2716289"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1</a:t>
            </a:r>
          </a:p>
        </p:txBody>
      </p:sp>
      <p:sp>
        <p:nvSpPr>
          <p:cNvPr id="8" name="Rounded Rectangle 7">
            <a:extLst>
              <a:ext uri="{FF2B5EF4-FFF2-40B4-BE49-F238E27FC236}">
                <a16:creationId xmlns:a16="http://schemas.microsoft.com/office/drawing/2014/main" id="{EFDE09BA-E961-9ADC-5C0F-1B46B79A6C7C}"/>
              </a:ext>
            </a:extLst>
          </p:cNvPr>
          <p:cNvSpPr/>
          <p:nvPr/>
        </p:nvSpPr>
        <p:spPr>
          <a:xfrm>
            <a:off x="5218510" y="5001911"/>
            <a:ext cx="2716287" cy="933993"/>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3</a:t>
            </a:r>
          </a:p>
        </p:txBody>
      </p:sp>
      <p:sp>
        <p:nvSpPr>
          <p:cNvPr id="10" name="Rounded Rectangle 9">
            <a:extLst>
              <a:ext uri="{FF2B5EF4-FFF2-40B4-BE49-F238E27FC236}">
                <a16:creationId xmlns:a16="http://schemas.microsoft.com/office/drawing/2014/main" id="{55FE71AD-923F-40E6-DF27-109E35601B3C}"/>
              </a:ext>
            </a:extLst>
          </p:cNvPr>
          <p:cNvSpPr/>
          <p:nvPr/>
        </p:nvSpPr>
        <p:spPr>
          <a:xfrm>
            <a:off x="5218511" y="3902362"/>
            <a:ext cx="2716288" cy="94315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sz="2400" dirty="0"/>
              <a:t>Set de entrenamiento 2</a:t>
            </a:r>
          </a:p>
        </p:txBody>
      </p:sp>
      <p:cxnSp>
        <p:nvCxnSpPr>
          <p:cNvPr id="12" name="Straight Arrow Connector 11">
            <a:extLst>
              <a:ext uri="{FF2B5EF4-FFF2-40B4-BE49-F238E27FC236}">
                <a16:creationId xmlns:a16="http://schemas.microsoft.com/office/drawing/2014/main" id="{3A86E49C-06A3-D061-CD54-08D2055C1139}"/>
              </a:ext>
            </a:extLst>
          </p:cNvPr>
          <p:cNvCxnSpPr>
            <a:stCxn id="3" idx="6"/>
            <a:endCxn id="4" idx="1"/>
          </p:cNvCxnSpPr>
          <p:nvPr/>
        </p:nvCxnSpPr>
        <p:spPr>
          <a:xfrm flipV="1">
            <a:off x="3933908" y="3317398"/>
            <a:ext cx="1284602" cy="1049414"/>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3" name="Straight Arrow Connector 12">
            <a:extLst>
              <a:ext uri="{FF2B5EF4-FFF2-40B4-BE49-F238E27FC236}">
                <a16:creationId xmlns:a16="http://schemas.microsoft.com/office/drawing/2014/main" id="{B219822B-9017-EAA9-FC2F-0BD53D081259}"/>
              </a:ext>
            </a:extLst>
          </p:cNvPr>
          <p:cNvCxnSpPr>
            <a:cxnSpLocks/>
            <a:stCxn id="3" idx="6"/>
            <a:endCxn id="10" idx="1"/>
          </p:cNvCxnSpPr>
          <p:nvPr/>
        </p:nvCxnSpPr>
        <p:spPr>
          <a:xfrm>
            <a:off x="3933908" y="4366812"/>
            <a:ext cx="1284603" cy="7128"/>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16" name="Straight Arrow Connector 15">
            <a:extLst>
              <a:ext uri="{FF2B5EF4-FFF2-40B4-BE49-F238E27FC236}">
                <a16:creationId xmlns:a16="http://schemas.microsoft.com/office/drawing/2014/main" id="{E1F87DD9-A874-1D9C-7B24-7987106B7AED}"/>
              </a:ext>
            </a:extLst>
          </p:cNvPr>
          <p:cNvCxnSpPr>
            <a:cxnSpLocks/>
            <a:stCxn id="3" idx="6"/>
            <a:endCxn id="8" idx="1"/>
          </p:cNvCxnSpPr>
          <p:nvPr/>
        </p:nvCxnSpPr>
        <p:spPr>
          <a:xfrm>
            <a:off x="3933908" y="4366812"/>
            <a:ext cx="1284602" cy="1102096"/>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20" name="Rounded Rectangle 19">
            <a:extLst>
              <a:ext uri="{FF2B5EF4-FFF2-40B4-BE49-F238E27FC236}">
                <a16:creationId xmlns:a16="http://schemas.microsoft.com/office/drawing/2014/main" id="{96424686-6DF7-24DE-896B-2BBA6C110AF8}"/>
              </a:ext>
            </a:extLst>
          </p:cNvPr>
          <p:cNvSpPr/>
          <p:nvPr/>
        </p:nvSpPr>
        <p:spPr>
          <a:xfrm>
            <a:off x="9219402" y="2845820"/>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1" name="Rounded Rectangle 20">
            <a:extLst>
              <a:ext uri="{FF2B5EF4-FFF2-40B4-BE49-F238E27FC236}">
                <a16:creationId xmlns:a16="http://schemas.microsoft.com/office/drawing/2014/main" id="{461CA96B-95A1-8C78-E07C-848DF6DEB250}"/>
              </a:ext>
            </a:extLst>
          </p:cNvPr>
          <p:cNvSpPr/>
          <p:nvPr/>
        </p:nvSpPr>
        <p:spPr>
          <a:xfrm>
            <a:off x="9219402" y="3902362"/>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sp>
        <p:nvSpPr>
          <p:cNvPr id="22" name="Rounded Rectangle 21">
            <a:extLst>
              <a:ext uri="{FF2B5EF4-FFF2-40B4-BE49-F238E27FC236}">
                <a16:creationId xmlns:a16="http://schemas.microsoft.com/office/drawing/2014/main" id="{D46460FD-C5C5-D703-F4C9-5D5E16A47AA0}"/>
              </a:ext>
            </a:extLst>
          </p:cNvPr>
          <p:cNvSpPr/>
          <p:nvPr/>
        </p:nvSpPr>
        <p:spPr>
          <a:xfrm>
            <a:off x="9219402" y="4998296"/>
            <a:ext cx="1699610" cy="94315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s-ES_tradnl" sz="2400" dirty="0"/>
              <a:t>Modelo</a:t>
            </a:r>
          </a:p>
        </p:txBody>
      </p:sp>
      <p:cxnSp>
        <p:nvCxnSpPr>
          <p:cNvPr id="26" name="Straight Arrow Connector 25">
            <a:extLst>
              <a:ext uri="{FF2B5EF4-FFF2-40B4-BE49-F238E27FC236}">
                <a16:creationId xmlns:a16="http://schemas.microsoft.com/office/drawing/2014/main" id="{AA70A74E-AFB0-3978-4F05-55114E95C00E}"/>
              </a:ext>
            </a:extLst>
          </p:cNvPr>
          <p:cNvCxnSpPr>
            <a:cxnSpLocks/>
            <a:stCxn id="4" idx="3"/>
            <a:endCxn id="20" idx="1"/>
          </p:cNvCxnSpPr>
          <p:nvPr/>
        </p:nvCxnSpPr>
        <p:spPr>
          <a:xfrm>
            <a:off x="7934799" y="3317398"/>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29" name="Straight Arrow Connector 28">
            <a:extLst>
              <a:ext uri="{FF2B5EF4-FFF2-40B4-BE49-F238E27FC236}">
                <a16:creationId xmlns:a16="http://schemas.microsoft.com/office/drawing/2014/main" id="{BF68BA57-B183-DA20-61DF-4CEA6E209985}"/>
              </a:ext>
            </a:extLst>
          </p:cNvPr>
          <p:cNvCxnSpPr>
            <a:cxnSpLocks/>
          </p:cNvCxnSpPr>
          <p:nvPr/>
        </p:nvCxnSpPr>
        <p:spPr>
          <a:xfrm>
            <a:off x="7934797" y="4373939"/>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cxnSp>
        <p:nvCxnSpPr>
          <p:cNvPr id="30" name="Straight Arrow Connector 29">
            <a:extLst>
              <a:ext uri="{FF2B5EF4-FFF2-40B4-BE49-F238E27FC236}">
                <a16:creationId xmlns:a16="http://schemas.microsoft.com/office/drawing/2014/main" id="{55727E15-F6FC-0300-49A8-0837A31318EC}"/>
              </a:ext>
            </a:extLst>
          </p:cNvPr>
          <p:cNvCxnSpPr>
            <a:cxnSpLocks/>
          </p:cNvCxnSpPr>
          <p:nvPr/>
        </p:nvCxnSpPr>
        <p:spPr>
          <a:xfrm>
            <a:off x="7934796" y="5443566"/>
            <a:ext cx="1284603" cy="0"/>
          </a:xfrm>
          <a:prstGeom prst="straightConnector1">
            <a:avLst/>
          </a:prstGeom>
          <a:ln w="38100">
            <a:tailEnd type="triangle"/>
          </a:ln>
        </p:spPr>
        <p:style>
          <a:lnRef idx="2">
            <a:schemeClr val="accent6"/>
          </a:lnRef>
          <a:fillRef idx="0">
            <a:schemeClr val="accent6"/>
          </a:fillRef>
          <a:effectRef idx="1">
            <a:schemeClr val="accent6"/>
          </a:effectRef>
          <a:fontRef idx="minor">
            <a:schemeClr val="tx1"/>
          </a:fontRef>
        </p:style>
      </p:cxnSp>
      <p:sp>
        <p:nvSpPr>
          <p:cNvPr id="31" name="TextBox 30">
            <a:extLst>
              <a:ext uri="{FF2B5EF4-FFF2-40B4-BE49-F238E27FC236}">
                <a16:creationId xmlns:a16="http://schemas.microsoft.com/office/drawing/2014/main" id="{D20A68EA-A76D-1144-BD17-C89972DF1338}"/>
              </a:ext>
            </a:extLst>
          </p:cNvPr>
          <p:cNvSpPr txBox="1"/>
          <p:nvPr/>
        </p:nvSpPr>
        <p:spPr>
          <a:xfrm>
            <a:off x="7891791" y="5507726"/>
            <a:ext cx="1327608" cy="307777"/>
          </a:xfrm>
          <a:prstGeom prst="rect">
            <a:avLst/>
          </a:prstGeom>
          <a:noFill/>
        </p:spPr>
        <p:txBody>
          <a:bodyPr wrap="none" rtlCol="0">
            <a:spAutoFit/>
          </a:bodyPr>
          <a:lstStyle/>
          <a:p>
            <a:r>
              <a:rPr lang="es-ES_tradnl" sz="1400" dirty="0"/>
              <a:t>Entrenamiento</a:t>
            </a:r>
          </a:p>
        </p:txBody>
      </p:sp>
      <p:sp>
        <p:nvSpPr>
          <p:cNvPr id="32" name="TextBox 31">
            <a:extLst>
              <a:ext uri="{FF2B5EF4-FFF2-40B4-BE49-F238E27FC236}">
                <a16:creationId xmlns:a16="http://schemas.microsoft.com/office/drawing/2014/main" id="{FE05F178-43FB-498F-8987-9DA1A2BC4E3C}"/>
              </a:ext>
            </a:extLst>
          </p:cNvPr>
          <p:cNvSpPr txBox="1"/>
          <p:nvPr/>
        </p:nvSpPr>
        <p:spPr>
          <a:xfrm>
            <a:off x="7891791" y="4406020"/>
            <a:ext cx="1327608" cy="307777"/>
          </a:xfrm>
          <a:prstGeom prst="rect">
            <a:avLst/>
          </a:prstGeom>
          <a:noFill/>
        </p:spPr>
        <p:txBody>
          <a:bodyPr wrap="none" rtlCol="0">
            <a:spAutoFit/>
          </a:bodyPr>
          <a:lstStyle/>
          <a:p>
            <a:r>
              <a:rPr lang="es-ES_tradnl" sz="1400" dirty="0"/>
              <a:t>Entrenamiento</a:t>
            </a:r>
          </a:p>
        </p:txBody>
      </p:sp>
      <p:sp>
        <p:nvSpPr>
          <p:cNvPr id="33" name="TextBox 32">
            <a:extLst>
              <a:ext uri="{FF2B5EF4-FFF2-40B4-BE49-F238E27FC236}">
                <a16:creationId xmlns:a16="http://schemas.microsoft.com/office/drawing/2014/main" id="{BB89735B-AB19-F3EB-CC9E-EF1C8C0E9E70}"/>
              </a:ext>
            </a:extLst>
          </p:cNvPr>
          <p:cNvSpPr txBox="1"/>
          <p:nvPr/>
        </p:nvSpPr>
        <p:spPr>
          <a:xfrm>
            <a:off x="7881631" y="3308740"/>
            <a:ext cx="1327608" cy="307777"/>
          </a:xfrm>
          <a:prstGeom prst="rect">
            <a:avLst/>
          </a:prstGeom>
          <a:noFill/>
        </p:spPr>
        <p:txBody>
          <a:bodyPr wrap="none" rtlCol="0">
            <a:spAutoFit/>
          </a:bodyPr>
          <a:lstStyle/>
          <a:p>
            <a:r>
              <a:rPr lang="es-ES_tradnl" sz="1400" dirty="0"/>
              <a:t>Entrenamiento</a:t>
            </a:r>
          </a:p>
        </p:txBody>
      </p:sp>
      <p:sp>
        <p:nvSpPr>
          <p:cNvPr id="11" name="Footer Placeholder 4">
            <a:extLst>
              <a:ext uri="{FF2B5EF4-FFF2-40B4-BE49-F238E27FC236}">
                <a16:creationId xmlns:a16="http://schemas.microsoft.com/office/drawing/2014/main" id="{7E69E1C7-1574-A2BE-C530-1FE4B4605CD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441737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076FCD-D710-8689-EE66-FA433638DA3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126170-34F0-ED9F-DC5C-A8C0F660CE7E}"/>
              </a:ext>
            </a:extLst>
          </p:cNvPr>
          <p:cNvSpPr>
            <a:spLocks noGrp="1"/>
          </p:cNvSpPr>
          <p:nvPr>
            <p:ph type="title"/>
          </p:nvPr>
        </p:nvSpPr>
        <p:spPr>
          <a:xfrm>
            <a:off x="5814465" y="860615"/>
            <a:ext cx="5676900" cy="1272986"/>
          </a:xfrm>
        </p:spPr>
        <p:txBody>
          <a:bodyPr>
            <a:normAutofit/>
          </a:bodyPr>
          <a:lstStyle/>
          <a:p>
            <a:r>
              <a:rPr lang="es-ES_tradnl" dirty="0"/>
              <a:t>Herramientas</a:t>
            </a:r>
          </a:p>
        </p:txBody>
      </p:sp>
      <p:sp>
        <p:nvSpPr>
          <p:cNvPr id="4" name="Content Placeholder 3">
            <a:extLst>
              <a:ext uri="{FF2B5EF4-FFF2-40B4-BE49-F238E27FC236}">
                <a16:creationId xmlns:a16="http://schemas.microsoft.com/office/drawing/2014/main" id="{88EDA572-D690-A1C9-0D67-4A8ACF63CA80}"/>
              </a:ext>
            </a:extLst>
          </p:cNvPr>
          <p:cNvSpPr>
            <a:spLocks noGrp="1"/>
          </p:cNvSpPr>
          <p:nvPr>
            <p:ph idx="1"/>
          </p:nvPr>
        </p:nvSpPr>
        <p:spPr>
          <a:xfrm>
            <a:off x="5999356" y="2133600"/>
            <a:ext cx="5492009" cy="3774464"/>
          </a:xfrm>
        </p:spPr>
        <p:txBody>
          <a:bodyPr>
            <a:normAutofit fontScale="92500" lnSpcReduction="10000"/>
          </a:bodyPr>
          <a:lstStyle/>
          <a:p>
            <a:pPr>
              <a:lnSpc>
                <a:spcPct val="100000"/>
              </a:lnSpc>
            </a:pPr>
            <a:r>
              <a:rPr lang="es-ES_tradnl" sz="1200" b="1" dirty="0"/>
              <a:t>Lenguaje de Programación</a:t>
            </a:r>
          </a:p>
          <a:p>
            <a:pPr lvl="1">
              <a:lnSpc>
                <a:spcPct val="100000"/>
              </a:lnSpc>
            </a:pPr>
            <a:r>
              <a:rPr lang="es-ES_tradnl" sz="1200" dirty="0"/>
              <a:t>Python &gt;= 3.10</a:t>
            </a:r>
          </a:p>
          <a:p>
            <a:pPr lvl="1">
              <a:lnSpc>
                <a:spcPct val="100000"/>
              </a:lnSpc>
            </a:pPr>
            <a:r>
              <a:rPr lang="es-ES_tradnl" sz="1200" dirty="0" err="1"/>
              <a:t>Poetry</a:t>
            </a:r>
            <a:r>
              <a:rPr lang="es-ES_tradnl" sz="1200" dirty="0"/>
              <a:t> / </a:t>
            </a:r>
            <a:r>
              <a:rPr lang="es-ES_tradnl" sz="1200" dirty="0" err="1"/>
              <a:t>Pip</a:t>
            </a:r>
            <a:r>
              <a:rPr lang="es-ES_tradnl" sz="1200" dirty="0"/>
              <a:t> / </a:t>
            </a:r>
            <a:r>
              <a:rPr lang="es-ES_tradnl" sz="1200" dirty="0" err="1"/>
              <a:t>Conda</a:t>
            </a:r>
            <a:r>
              <a:rPr lang="es-ES_tradnl" sz="1200" dirty="0"/>
              <a:t> para instalar librerías</a:t>
            </a:r>
          </a:p>
          <a:p>
            <a:pPr>
              <a:lnSpc>
                <a:spcPct val="100000"/>
              </a:lnSpc>
            </a:pPr>
            <a:r>
              <a:rPr lang="es-ES_tradnl" sz="1400" b="1" dirty="0"/>
              <a:t>Librerías</a:t>
            </a:r>
          </a:p>
          <a:p>
            <a:pPr lvl="1">
              <a:lnSpc>
                <a:spcPct val="100000"/>
              </a:lnSpc>
            </a:pPr>
            <a:r>
              <a:rPr lang="es-ES_tradnl" sz="1200" dirty="0" err="1"/>
              <a:t>Numpy</a:t>
            </a:r>
            <a:r>
              <a:rPr lang="es-ES_tradnl" sz="1200" dirty="0"/>
              <a:t>, Pandas, </a:t>
            </a:r>
            <a:r>
              <a:rPr lang="es-ES_tradnl" sz="1200" dirty="0" err="1"/>
              <a:t>SciPy</a:t>
            </a:r>
            <a:endParaRPr lang="es-ES_tradnl" sz="1200" dirty="0"/>
          </a:p>
          <a:p>
            <a:pPr lvl="1">
              <a:lnSpc>
                <a:spcPct val="100000"/>
              </a:lnSpc>
            </a:pPr>
            <a:r>
              <a:rPr lang="es-ES_tradnl" sz="1200" dirty="0" err="1"/>
              <a:t>Matplotlib</a:t>
            </a:r>
            <a:r>
              <a:rPr lang="es-ES_tradnl" sz="1200" dirty="0"/>
              <a:t>, </a:t>
            </a:r>
            <a:r>
              <a:rPr lang="es-ES_tradnl" sz="1200" dirty="0" err="1"/>
              <a:t>Seaborn</a:t>
            </a:r>
            <a:endParaRPr lang="es-ES_tradnl" sz="1200" dirty="0"/>
          </a:p>
          <a:p>
            <a:pPr lvl="1">
              <a:lnSpc>
                <a:spcPct val="100000"/>
              </a:lnSpc>
            </a:pPr>
            <a:r>
              <a:rPr lang="es-ES_tradnl" sz="1200" dirty="0" err="1"/>
              <a:t>Scikit-learn</a:t>
            </a:r>
            <a:endParaRPr lang="es-ES_tradnl" sz="1200" dirty="0"/>
          </a:p>
          <a:p>
            <a:pPr>
              <a:lnSpc>
                <a:spcPct val="100000"/>
              </a:lnSpc>
            </a:pPr>
            <a:r>
              <a:rPr lang="es-ES_tradnl" sz="1200" b="1" dirty="0"/>
              <a:t>Consola Interactiva de Python</a:t>
            </a:r>
          </a:p>
          <a:p>
            <a:pPr lvl="1">
              <a:lnSpc>
                <a:spcPct val="100000"/>
              </a:lnSpc>
            </a:pPr>
            <a:r>
              <a:rPr lang="es-ES_tradnl" sz="1200" dirty="0" err="1"/>
              <a:t>Ipython</a:t>
            </a:r>
            <a:endParaRPr lang="es-ES_tradnl" sz="1200" dirty="0"/>
          </a:p>
          <a:p>
            <a:pPr lvl="1">
              <a:lnSpc>
                <a:spcPct val="100000"/>
              </a:lnSpc>
            </a:pPr>
            <a:r>
              <a:rPr lang="es-ES_tradnl" sz="1200" dirty="0" err="1"/>
              <a:t>Jupyter</a:t>
            </a:r>
            <a:r>
              <a:rPr lang="es-ES_tradnl" sz="1200" dirty="0"/>
              <a:t> Notebook</a:t>
            </a:r>
          </a:p>
          <a:p>
            <a:pPr>
              <a:lnSpc>
                <a:spcPct val="100000"/>
              </a:lnSpc>
            </a:pPr>
            <a:r>
              <a:rPr lang="es-ES_tradnl" sz="1200" b="1" dirty="0"/>
              <a:t>Herramientas</a:t>
            </a:r>
          </a:p>
          <a:p>
            <a:pPr lvl="1">
              <a:lnSpc>
                <a:spcPct val="100000"/>
              </a:lnSpc>
            </a:pPr>
            <a:r>
              <a:rPr lang="es-ES_tradnl" sz="1200" dirty="0" err="1"/>
              <a:t>Github</a:t>
            </a:r>
            <a:r>
              <a:rPr lang="es-ES_tradnl" sz="1200" dirty="0"/>
              <a:t> para repositorios</a:t>
            </a:r>
          </a:p>
          <a:p>
            <a:pPr>
              <a:lnSpc>
                <a:spcPct val="100000"/>
              </a:lnSpc>
            </a:pPr>
            <a:r>
              <a:rPr lang="es-ES_tradnl" sz="1200" b="1" dirty="0"/>
              <a:t>IDE recomendados</a:t>
            </a:r>
          </a:p>
          <a:p>
            <a:pPr lvl="1">
              <a:lnSpc>
                <a:spcPct val="100000"/>
              </a:lnSpc>
            </a:pPr>
            <a:r>
              <a:rPr lang="es-ES_tradnl" sz="1200" dirty="0"/>
              <a:t>Visual Studio </a:t>
            </a:r>
            <a:r>
              <a:rPr lang="es-ES_tradnl" sz="1200" dirty="0" err="1"/>
              <a:t>Code</a:t>
            </a:r>
            <a:endParaRPr lang="es-ES_tradnl" sz="1200" dirty="0"/>
          </a:p>
          <a:p>
            <a:pPr lvl="1">
              <a:lnSpc>
                <a:spcPct val="100000"/>
              </a:lnSpc>
            </a:pPr>
            <a:r>
              <a:rPr lang="es-ES_tradnl" sz="1200" dirty="0" err="1"/>
              <a:t>PyCharm</a:t>
            </a:r>
            <a:r>
              <a:rPr lang="es-ES_tradnl" sz="1200" dirty="0"/>
              <a:t> </a:t>
            </a:r>
            <a:r>
              <a:rPr lang="es-ES_tradnl" sz="1200" dirty="0" err="1"/>
              <a:t>Community</a:t>
            </a:r>
            <a:r>
              <a:rPr lang="es-ES_tradnl" sz="1200" dirty="0"/>
              <a:t> </a:t>
            </a:r>
            <a:r>
              <a:rPr lang="es-ES_tradnl" sz="1200" dirty="0" err="1"/>
              <a:t>Edition</a:t>
            </a:r>
            <a:endParaRPr lang="es-ES_tradnl" sz="1200" dirty="0"/>
          </a:p>
          <a:p>
            <a:pPr lvl="1">
              <a:lnSpc>
                <a:spcPct val="100000"/>
              </a:lnSpc>
            </a:pPr>
            <a:r>
              <a:rPr lang="es-ES_tradnl" sz="1200" dirty="0"/>
              <a:t>Google </a:t>
            </a:r>
            <a:r>
              <a:rPr lang="es-ES_tradnl" sz="1200" dirty="0" err="1"/>
              <a:t>Colab</a:t>
            </a:r>
            <a:endParaRPr lang="es-ES_tradnl" sz="1200" dirty="0"/>
          </a:p>
        </p:txBody>
      </p:sp>
      <p:sp>
        <p:nvSpPr>
          <p:cNvPr id="6" name="Slide Number Placeholder 5">
            <a:extLst>
              <a:ext uri="{FF2B5EF4-FFF2-40B4-BE49-F238E27FC236}">
                <a16:creationId xmlns:a16="http://schemas.microsoft.com/office/drawing/2014/main" id="{096BA225-E25C-4968-09FC-74FC5F55E6C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5</a:t>
            </a:fld>
            <a:endParaRPr lang="en-US"/>
          </a:p>
        </p:txBody>
      </p:sp>
      <p:pic>
        <p:nvPicPr>
          <p:cNvPr id="7" name="python_logo.png" descr="python_logo.png">
            <a:extLst>
              <a:ext uri="{FF2B5EF4-FFF2-40B4-BE49-F238E27FC236}">
                <a16:creationId xmlns:a16="http://schemas.microsoft.com/office/drawing/2014/main" id="{6F3ED5DC-851B-B515-803D-AB533A55683E}"/>
              </a:ext>
            </a:extLst>
          </p:cNvPr>
          <p:cNvPicPr>
            <a:picLocks noChangeAspect="1"/>
          </p:cNvPicPr>
          <p:nvPr/>
        </p:nvPicPr>
        <p:blipFill>
          <a:blip r:embed="rId3"/>
          <a:stretch>
            <a:fillRect/>
          </a:stretch>
        </p:blipFill>
        <p:spPr>
          <a:xfrm>
            <a:off x="-64120" y="0"/>
            <a:ext cx="5676900" cy="6858000"/>
          </a:xfrm>
          <a:prstGeom prst="rect">
            <a:avLst/>
          </a:prstGeom>
          <a:ln w="12700">
            <a:miter lim="400000"/>
          </a:ln>
        </p:spPr>
      </p:pic>
      <p:sp>
        <p:nvSpPr>
          <p:cNvPr id="3" name="Footer Placeholder 4">
            <a:extLst>
              <a:ext uri="{FF2B5EF4-FFF2-40B4-BE49-F238E27FC236}">
                <a16:creationId xmlns:a16="http://schemas.microsoft.com/office/drawing/2014/main" id="{CAC9AD67-A4F1-830F-4747-CD3A2598C1C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solidFill>
                  <a:schemeClr val="bg1"/>
                </a:solidFill>
              </a:rPr>
              <a:t>Aprendizaje Automático – </a:t>
            </a:r>
            <a:r>
              <a:rPr lang="es-ES_tradnl" dirty="0" err="1">
                <a:solidFill>
                  <a:schemeClr val="bg1"/>
                </a:solidFill>
              </a:rPr>
              <a:t>CEIoT</a:t>
            </a:r>
            <a:r>
              <a:rPr lang="es-ES_tradnl" dirty="0">
                <a:solidFill>
                  <a:schemeClr val="bg1"/>
                </a:solidFill>
              </a:rPr>
              <a:t> – FIUBA</a:t>
            </a:r>
          </a:p>
        </p:txBody>
      </p:sp>
    </p:spTree>
    <p:extLst>
      <p:ext uri="{BB962C8B-B14F-4D97-AF65-F5344CB8AC3E}">
        <p14:creationId xmlns:p14="http://schemas.microsoft.com/office/powerpoint/2010/main" val="1223687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dirty="0" err="1"/>
              <a:t>sobreajusta</a:t>
            </a:r>
            <a:r>
              <a:rPr lang="es-ES_tradnl" sz="2400" dirty="0"/>
              <a:t>, diferentes sets de entrenamiento nos darán modelos muy diferentes:</a:t>
            </a:r>
          </a:p>
        </p:txBody>
      </p:sp>
      <p:pic>
        <p:nvPicPr>
          <p:cNvPr id="17" name="Picture 16" descr="A blue line on a black background&#10;&#10;Description automatically generated">
            <a:extLst>
              <a:ext uri="{FF2B5EF4-FFF2-40B4-BE49-F238E27FC236}">
                <a16:creationId xmlns:a16="http://schemas.microsoft.com/office/drawing/2014/main" id="{7E77D486-59A8-71C7-C99D-EC62651E9B27}"/>
              </a:ext>
            </a:extLst>
          </p:cNvPr>
          <p:cNvPicPr>
            <a:picLocks noChangeAspect="1"/>
          </p:cNvPicPr>
          <p:nvPr/>
        </p:nvPicPr>
        <p:blipFill>
          <a:blip r:embed="rId4"/>
          <a:stretch>
            <a:fillRect/>
          </a:stretch>
        </p:blipFill>
        <p:spPr>
          <a:xfrm>
            <a:off x="265227" y="2879478"/>
            <a:ext cx="11562080" cy="2890520"/>
          </a:xfrm>
          <a:prstGeom prst="rect">
            <a:avLst/>
          </a:prstGeom>
        </p:spPr>
      </p:pic>
      <p:sp>
        <p:nvSpPr>
          <p:cNvPr id="3" name="Footer Placeholder 4">
            <a:extLst>
              <a:ext uri="{FF2B5EF4-FFF2-40B4-BE49-F238E27FC236}">
                <a16:creationId xmlns:a16="http://schemas.microsoft.com/office/drawing/2014/main" id="{09D455C9-DA20-93BB-B535-FB40C626397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872469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pPr marL="0" indent="0">
              <a:buNone/>
            </a:pPr>
            <a:r>
              <a:rPr lang="es-ES_tradnl" sz="2400" dirty="0"/>
              <a:t>Si tenemos un modelo que </a:t>
            </a:r>
            <a:r>
              <a:rPr lang="es-ES_tradnl" sz="2400" dirty="0" err="1"/>
              <a:t>subajusta</a:t>
            </a:r>
            <a:r>
              <a:rPr lang="es-ES_tradnl" sz="2400" dirty="0"/>
              <a:t>, diferentes sets de entrenamiento nos darán modelos muy similares:</a:t>
            </a:r>
          </a:p>
        </p:txBody>
      </p:sp>
      <p:pic>
        <p:nvPicPr>
          <p:cNvPr id="8" name="Picture 7">
            <a:extLst>
              <a:ext uri="{FF2B5EF4-FFF2-40B4-BE49-F238E27FC236}">
                <a16:creationId xmlns:a16="http://schemas.microsoft.com/office/drawing/2014/main" id="{ABE5D9FA-5384-623E-E618-58029168D12D}"/>
              </a:ext>
            </a:extLst>
          </p:cNvPr>
          <p:cNvPicPr>
            <a:picLocks noChangeAspect="1"/>
          </p:cNvPicPr>
          <p:nvPr/>
        </p:nvPicPr>
        <p:blipFill>
          <a:blip r:embed="rId4"/>
          <a:srcRect/>
          <a:stretch/>
        </p:blipFill>
        <p:spPr>
          <a:xfrm>
            <a:off x="265227" y="2879478"/>
            <a:ext cx="11562080" cy="2890520"/>
          </a:xfrm>
          <a:prstGeom prst="rect">
            <a:avLst/>
          </a:prstGeom>
        </p:spPr>
      </p:pic>
      <p:sp>
        <p:nvSpPr>
          <p:cNvPr id="3" name="Footer Placeholder 4">
            <a:extLst>
              <a:ext uri="{FF2B5EF4-FFF2-40B4-BE49-F238E27FC236}">
                <a16:creationId xmlns:a16="http://schemas.microsoft.com/office/drawing/2014/main" id="{0A5A677A-3AEA-B559-439F-D7036458A60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201975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El modelo más simple cometerá muchos errores en prácticamente cualquier conjunto de entrenamiento, lo que significa que tiene </a:t>
            </a:r>
            <a:r>
              <a:rPr lang="es-ES_tradnl" sz="2400" b="1" dirty="0">
                <a:solidFill>
                  <a:schemeClr val="accent2">
                    <a:lumMod val="75000"/>
                  </a:schemeClr>
                </a:solidFill>
              </a:rPr>
              <a:t>un error alto de sesgo</a:t>
            </a:r>
            <a:r>
              <a:rPr lang="es-ES_tradnl" sz="2400" b="1" dirty="0"/>
              <a:t>. </a:t>
            </a:r>
            <a:r>
              <a:rPr lang="es-ES_tradnl" sz="2400" dirty="0"/>
              <a:t>Sin embargo, cuando evaluamos con el set de evaluación a estos modelos, el resultado siempre es similar. Entonces decimos que tiene </a:t>
            </a:r>
            <a:r>
              <a:rPr lang="es-ES_tradnl" sz="2400" b="1" dirty="0">
                <a:solidFill>
                  <a:schemeClr val="accent2">
                    <a:lumMod val="75000"/>
                  </a:schemeClr>
                </a:solidFill>
              </a:rPr>
              <a:t>un error de varianza bajo</a:t>
            </a:r>
            <a:r>
              <a:rPr lang="es-ES_tradnl" sz="2400" dirty="0"/>
              <a:t>. </a:t>
            </a:r>
            <a:r>
              <a:rPr lang="es-ES_tradnl" sz="2400" i="1" dirty="0">
                <a:solidFill>
                  <a:schemeClr val="accent6">
                    <a:lumMod val="75000"/>
                  </a:schemeClr>
                </a:solidFill>
              </a:rPr>
              <a:t>U</a:t>
            </a:r>
            <a:r>
              <a:rPr lang="es-ES_tradnl" sz="2400" i="1" dirty="0">
                <a:solidFill>
                  <a:schemeClr val="accent5"/>
                </a:solidFill>
              </a:rPr>
              <a:t>n sesgo alto y una varianza baja suelen corresponder a un </a:t>
            </a:r>
            <a:r>
              <a:rPr lang="es-ES_tradnl" sz="2400" b="1" i="1" dirty="0" err="1">
                <a:solidFill>
                  <a:schemeClr val="accent5"/>
                </a:solidFill>
              </a:rPr>
              <a:t>subajuste</a:t>
            </a:r>
            <a:r>
              <a:rPr lang="es-ES_tradnl" sz="2400" i="1" dirty="0">
                <a:solidFill>
                  <a:schemeClr val="accent5"/>
                </a:solidFill>
              </a:rPr>
              <a:t>.</a:t>
            </a:r>
          </a:p>
          <a:p>
            <a:r>
              <a:rPr lang="es-ES_tradnl" sz="2400" dirty="0"/>
              <a:t>Por otro lado, el modelo complejo se adapta perfectamente a cada conjunto de entrenamiento. Tiene </a:t>
            </a:r>
            <a:r>
              <a:rPr lang="es-ES_tradnl" sz="2400" b="1" dirty="0">
                <a:solidFill>
                  <a:schemeClr val="accent1">
                    <a:lumMod val="75000"/>
                  </a:schemeClr>
                </a:solidFill>
              </a:rPr>
              <a:t>un error de sesgo muy bajo </a:t>
            </a:r>
            <a:r>
              <a:rPr lang="es-ES_tradnl" sz="2400" dirty="0"/>
              <a:t>pero un </a:t>
            </a:r>
            <a:r>
              <a:rPr lang="es-ES_tradnl" sz="2400" b="1" dirty="0">
                <a:solidFill>
                  <a:schemeClr val="accent1">
                    <a:lumMod val="75000"/>
                  </a:schemeClr>
                </a:solidFill>
              </a:rPr>
              <a:t>error de varianza muy alto</a:t>
            </a:r>
            <a:r>
              <a:rPr lang="es-ES_tradnl" sz="2400" dirty="0"/>
              <a:t> (ya que dos conjuntos de entrenamiento cualesquiera probablemente darían lugar a modelos muy diferentes).</a:t>
            </a:r>
            <a:r>
              <a:rPr lang="es-ES_tradnl" sz="2400" i="1" dirty="0">
                <a:solidFill>
                  <a:schemeClr val="accent5"/>
                </a:solidFill>
              </a:rPr>
              <a:t> Esto corresponde a un </a:t>
            </a:r>
            <a:r>
              <a:rPr lang="es-ES_tradnl" sz="2400" b="1" i="1" dirty="0">
                <a:solidFill>
                  <a:schemeClr val="accent5"/>
                </a:solidFill>
              </a:rPr>
              <a:t>sobreajuste</a:t>
            </a:r>
            <a:r>
              <a:rPr lang="es-ES_tradnl" sz="2400" dirty="0"/>
              <a:t>.</a:t>
            </a:r>
          </a:p>
        </p:txBody>
      </p:sp>
      <p:sp>
        <p:nvSpPr>
          <p:cNvPr id="3" name="Footer Placeholder 4">
            <a:extLst>
              <a:ext uri="{FF2B5EF4-FFF2-40B4-BE49-F238E27FC236}">
                <a16:creationId xmlns:a16="http://schemas.microsoft.com/office/drawing/2014/main" id="{A8BDC527-E13C-5678-E385-757D49EF9F7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103748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10691265" cy="4331351"/>
          </a:xfrm>
        </p:spPr>
        <p:txBody>
          <a:bodyPr>
            <a:normAutofit/>
          </a:bodyPr>
          <a:lstStyle/>
          <a:p>
            <a:r>
              <a:rPr lang="es-ES_tradnl" sz="2400" dirty="0"/>
              <a:t>Si vemos para cada caso, vemos que el modelo lineal, aunque tiene varianza, el error es chico, ya que tiene poca varianza y poco sesgo.</a:t>
            </a:r>
          </a:p>
        </p:txBody>
      </p:sp>
      <p:pic>
        <p:nvPicPr>
          <p:cNvPr id="13" name="Picture 12" descr="A rainbow colored line in a black background&#10;&#10;Description automatically generated">
            <a:extLst>
              <a:ext uri="{FF2B5EF4-FFF2-40B4-BE49-F238E27FC236}">
                <a16:creationId xmlns:a16="http://schemas.microsoft.com/office/drawing/2014/main" id="{CB0CB35D-9EC8-A54C-768C-64564ADD7679}"/>
              </a:ext>
            </a:extLst>
          </p:cNvPr>
          <p:cNvPicPr>
            <a:picLocks noChangeAspect="1"/>
          </p:cNvPicPr>
          <p:nvPr/>
        </p:nvPicPr>
        <p:blipFill>
          <a:blip r:embed="rId4"/>
          <a:stretch>
            <a:fillRect/>
          </a:stretch>
        </p:blipFill>
        <p:spPr>
          <a:xfrm>
            <a:off x="418870" y="3050628"/>
            <a:ext cx="11172496" cy="2793124"/>
          </a:xfrm>
          <a:prstGeom prst="rect">
            <a:avLst/>
          </a:prstGeom>
        </p:spPr>
      </p:pic>
      <p:sp>
        <p:nvSpPr>
          <p:cNvPr id="3" name="Footer Placeholder 4">
            <a:extLst>
              <a:ext uri="{FF2B5EF4-FFF2-40B4-BE49-F238E27FC236}">
                <a16:creationId xmlns:a16="http://schemas.microsoft.com/office/drawing/2014/main" id="{DAC772C2-6A24-706B-BB6B-013D26667412}"/>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860455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Sesgo y Varianza</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6" y="1856089"/>
            <a:ext cx="7382542" cy="4331351"/>
          </a:xfrm>
        </p:spPr>
        <p:txBody>
          <a:bodyPr>
            <a:normAutofit/>
          </a:bodyPr>
          <a:lstStyle/>
          <a:p>
            <a:pPr marL="0" indent="0">
              <a:buNone/>
            </a:pPr>
            <a:r>
              <a:rPr lang="es-ES_tradnl" sz="2400" i="1" dirty="0"/>
              <a:t>Como regla general,</a:t>
            </a:r>
          </a:p>
          <a:p>
            <a:r>
              <a:rPr lang="es-ES_tradnl" sz="2400" dirty="0"/>
              <a:t>Cuando más complejo es el modelo, la varianza va a aumentar y el sesgo va a disminuir. </a:t>
            </a:r>
          </a:p>
          <a:p>
            <a:r>
              <a:rPr lang="es-ES_tradnl" sz="2400" dirty="0"/>
              <a:t>Cuando aumentamos la complejidad de este, el sesgo tiende a disminuir más rápido de lo que la variabilidad aumenta, disminuyendo el error. </a:t>
            </a:r>
          </a:p>
          <a:p>
            <a:r>
              <a:rPr lang="es-ES_tradnl" sz="2400" dirty="0"/>
              <a:t>Llega un punto en donde el efecto de la variabilidad es apreciable, aumentando el valor del error de nuevo. </a:t>
            </a:r>
          </a:p>
          <a:p>
            <a:endParaRPr lang="es-ES_tradnl" dirty="0"/>
          </a:p>
        </p:txBody>
      </p:sp>
      <p:pic>
        <p:nvPicPr>
          <p:cNvPr id="4" name="Picture 3" descr="A graph of a function&#10;&#10;Description automatically generated">
            <a:extLst>
              <a:ext uri="{FF2B5EF4-FFF2-40B4-BE49-F238E27FC236}">
                <a16:creationId xmlns:a16="http://schemas.microsoft.com/office/drawing/2014/main" id="{5CD367CC-6719-799D-51C0-A7BE7D6C1828}"/>
              </a:ext>
            </a:extLst>
          </p:cNvPr>
          <p:cNvPicPr>
            <a:picLocks noChangeAspect="1"/>
          </p:cNvPicPr>
          <p:nvPr/>
        </p:nvPicPr>
        <p:blipFill>
          <a:blip r:embed="rId4"/>
          <a:stretch>
            <a:fillRect/>
          </a:stretch>
        </p:blipFill>
        <p:spPr>
          <a:xfrm>
            <a:off x="8263338" y="1216540"/>
            <a:ext cx="2991851" cy="4719364"/>
          </a:xfrm>
          <a:prstGeom prst="rect">
            <a:avLst/>
          </a:prstGeom>
        </p:spPr>
      </p:pic>
      <p:sp>
        <p:nvSpPr>
          <p:cNvPr id="3" name="Footer Placeholder 4">
            <a:extLst>
              <a:ext uri="{FF2B5EF4-FFF2-40B4-BE49-F238E27FC236}">
                <a16:creationId xmlns:a16="http://schemas.microsoft.com/office/drawing/2014/main" id="{5B178FD1-62A4-152D-D9D2-92157F085DD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417745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Estrategias para Disminuir el Riesgo empírico </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87648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700635" y="1856089"/>
            <a:ext cx="8075503" cy="4331351"/>
          </a:xfrm>
        </p:spPr>
        <p:txBody>
          <a:bodyPr>
            <a:normAutofit fontScale="92500" lnSpcReduction="20000"/>
          </a:bodyPr>
          <a:lstStyle/>
          <a:p>
            <a:pPr marL="0" indent="0">
              <a:buNone/>
            </a:pPr>
            <a:r>
              <a:rPr lang="es-ES_tradnl" sz="2400" dirty="0"/>
              <a:t>Pensemos ahora a los modelos como cajas grises, todavía no sabemos cómo funcionan, pero tenemos una idea que tienen parámetros, estos son de dos tipos:</a:t>
            </a:r>
          </a:p>
          <a:p>
            <a:r>
              <a:rPr lang="es-ES_tradnl" sz="2400" b="1" dirty="0">
                <a:solidFill>
                  <a:schemeClr val="accent1">
                    <a:lumMod val="75000"/>
                  </a:schemeClr>
                </a:solidFill>
              </a:rPr>
              <a:t>Parámetros que se entrenan: </a:t>
            </a:r>
            <a:r>
              <a:rPr lang="es-ES_tradnl" sz="2400" dirty="0"/>
              <a:t>Son los parámetros que un modelo aprende cuando lo entrenamos. Principalmente son números como coeficientes de un polinomio o los pesos sinápticos de una red, o variables categóricas en arboles de decisión. Ya vimos que su número debía ser mucho menor que la cantidad de datos de entrenamiento para evitar el sobreajuste. </a:t>
            </a:r>
          </a:p>
          <a:p>
            <a:r>
              <a:rPr lang="es-ES_tradnl" sz="2400" b="1" dirty="0">
                <a:solidFill>
                  <a:schemeClr val="accent1">
                    <a:lumMod val="75000"/>
                  </a:schemeClr>
                </a:solidFill>
              </a:rPr>
              <a:t>Hiper-parámetros: </a:t>
            </a:r>
            <a:r>
              <a:rPr lang="es-ES_tradnl" sz="2400" dirty="0"/>
              <a:t>Son parámetros </a:t>
            </a:r>
            <a:r>
              <a:rPr lang="es-ES_tradnl" sz="2400" i="1" dirty="0"/>
              <a:t>internos</a:t>
            </a:r>
            <a:r>
              <a:rPr lang="es-ES_tradnl" sz="2400" dirty="0"/>
              <a:t> que no dependen de los datos. Estos deben ser definidos previo al entrenar. Por ejemplo, una red neuronal tiene que definirse la función de activación o el orden del polinomio.</a:t>
            </a:r>
          </a:p>
        </p:txBody>
      </p:sp>
      <p:pic>
        <p:nvPicPr>
          <p:cNvPr id="3" name="consola.png" descr="consola.png">
            <a:extLst>
              <a:ext uri="{FF2B5EF4-FFF2-40B4-BE49-F238E27FC236}">
                <a16:creationId xmlns:a16="http://schemas.microsoft.com/office/drawing/2014/main" id="{7C629D33-7D6C-8DE2-925A-660C41F4329D}"/>
              </a:ext>
            </a:extLst>
          </p:cNvPr>
          <p:cNvPicPr>
            <a:picLocks noChangeAspect="1"/>
          </p:cNvPicPr>
          <p:nvPr/>
        </p:nvPicPr>
        <p:blipFill>
          <a:blip r:embed="rId4"/>
          <a:stretch>
            <a:fillRect/>
          </a:stretch>
        </p:blipFill>
        <p:spPr>
          <a:xfrm>
            <a:off x="9073661" y="3077126"/>
            <a:ext cx="2125078" cy="2125078"/>
          </a:xfrm>
          <a:prstGeom prst="rect">
            <a:avLst/>
          </a:prstGeom>
          <a:ln w="12700">
            <a:miter lim="400000"/>
          </a:ln>
        </p:spPr>
      </p:pic>
      <p:sp>
        <p:nvSpPr>
          <p:cNvPr id="4" name="TextBox 3">
            <a:extLst>
              <a:ext uri="{FF2B5EF4-FFF2-40B4-BE49-F238E27FC236}">
                <a16:creationId xmlns:a16="http://schemas.microsoft.com/office/drawing/2014/main" id="{0B069FFE-FCFB-13D4-8FEF-6E0279FF42A7}"/>
              </a:ext>
            </a:extLst>
          </p:cNvPr>
          <p:cNvSpPr txBox="1"/>
          <p:nvPr/>
        </p:nvSpPr>
        <p:spPr>
          <a:xfrm>
            <a:off x="7865281" y="6118007"/>
            <a:ext cx="3726085" cy="307777"/>
          </a:xfrm>
          <a:prstGeom prst="rect">
            <a:avLst/>
          </a:prstGeom>
          <a:noFill/>
        </p:spPr>
        <p:txBody>
          <a:bodyPr wrap="none" rtlCol="0">
            <a:spAutoFit/>
          </a:bodyPr>
          <a:lstStyle/>
          <a:p>
            <a:r>
              <a:rPr lang="en-US" sz="1400" dirty="0" err="1"/>
              <a:t>Consola</a:t>
            </a:r>
            <a:r>
              <a:rPr lang="en-US" sz="1400" dirty="0"/>
              <a:t> </a:t>
            </a:r>
            <a:r>
              <a:rPr lang="en-US" sz="1400" dirty="0" err="1"/>
              <a:t>iconos</a:t>
            </a:r>
            <a:r>
              <a:rPr lang="en-US" sz="1400" dirty="0"/>
              <a:t> </a:t>
            </a:r>
            <a:r>
              <a:rPr lang="en-US" sz="1400" dirty="0" err="1"/>
              <a:t>creados</a:t>
            </a:r>
            <a:r>
              <a:rPr lang="en-US" sz="1400" dirty="0"/>
              <a:t> </a:t>
            </a:r>
            <a:r>
              <a:rPr lang="en-US" sz="1400" dirty="0" err="1"/>
              <a:t>por</a:t>
            </a:r>
            <a:r>
              <a:rPr lang="en-US" sz="1400" dirty="0"/>
              <a:t> </a:t>
            </a:r>
            <a:r>
              <a:rPr lang="en-US" sz="1400" u="sng" dirty="0">
                <a:hlinkClick r:id="rId5"/>
              </a:rPr>
              <a:t>Freepik</a:t>
            </a:r>
            <a:r>
              <a:rPr lang="en-US" sz="1400" dirty="0"/>
              <a:t> - </a:t>
            </a:r>
            <a:r>
              <a:rPr lang="en-US" sz="1400" dirty="0" err="1"/>
              <a:t>Flaticon</a:t>
            </a:r>
            <a:r>
              <a:rPr lang="en-US" sz="1400" dirty="0"/>
              <a:t> </a:t>
            </a:r>
          </a:p>
        </p:txBody>
      </p:sp>
      <p:sp>
        <p:nvSpPr>
          <p:cNvPr id="8" name="Footer Placeholder 4">
            <a:extLst>
              <a:ext uri="{FF2B5EF4-FFF2-40B4-BE49-F238E27FC236}">
                <a16:creationId xmlns:a16="http://schemas.microsoft.com/office/drawing/2014/main" id="{C2456244-6ED0-501D-706C-0418AAD586C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53243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5255110" y="1856089"/>
            <a:ext cx="6136790" cy="4331351"/>
          </a:xfrm>
        </p:spPr>
        <p:txBody>
          <a:bodyPr>
            <a:normAutofit lnSpcReduction="10000"/>
          </a:bodyPr>
          <a:lstStyle/>
          <a:p>
            <a:pPr marL="0" indent="0">
              <a:buNone/>
            </a:pPr>
            <a:r>
              <a:rPr lang="es-ES_tradnl" sz="2400" dirty="0"/>
              <a:t>Elegir estos hiper-parámetros es un desafío importante, ya que, para tener el mejor modelo, deberíamos saber de ante-mano, pero para saberlo, debemos entrenar. </a:t>
            </a:r>
          </a:p>
          <a:p>
            <a:pPr marL="0" indent="0">
              <a:buNone/>
            </a:pPr>
            <a:r>
              <a:rPr lang="es-ES_tradnl" sz="2400" dirty="0"/>
              <a:t>Entonces lo que se hace es entrenar muchos modelos con diferentes </a:t>
            </a:r>
            <a:r>
              <a:rPr lang="es-ES_tradnl" sz="2400" dirty="0" err="1"/>
              <a:t>hiperparámetros</a:t>
            </a:r>
            <a:r>
              <a:rPr lang="es-ES_tradnl" sz="2400" dirty="0"/>
              <a:t>, y ver cuál es el mejor. </a:t>
            </a:r>
          </a:p>
          <a:p>
            <a:pPr marL="0" indent="0">
              <a:buNone/>
            </a:pPr>
            <a:r>
              <a:rPr lang="es-ES_tradnl" sz="2400" dirty="0"/>
              <a:t>¡Pero si usamos al </a:t>
            </a:r>
            <a:r>
              <a:rPr lang="es-ES_tradnl" sz="2400" b="1" dirty="0">
                <a:solidFill>
                  <a:schemeClr val="accent1">
                    <a:lumMod val="75000"/>
                  </a:schemeClr>
                </a:solidFill>
              </a:rPr>
              <a:t>set de evaluación</a:t>
            </a:r>
            <a:r>
              <a:rPr lang="es-ES_tradnl" sz="2400" dirty="0"/>
              <a:t>, vamos a encontrar el mejor para este con riesgo de que </a:t>
            </a:r>
            <a:r>
              <a:rPr lang="es-ES_tradnl" sz="2400" b="1" dirty="0">
                <a:solidFill>
                  <a:srgbClr val="FF0000"/>
                </a:solidFill>
              </a:rPr>
              <a:t>no </a:t>
            </a:r>
            <a:r>
              <a:rPr lang="es-ES_tradnl" sz="2400" b="1" dirty="0" err="1">
                <a:solidFill>
                  <a:srgbClr val="FF0000"/>
                </a:solidFill>
              </a:rPr>
              <a:t>generalizemos</a:t>
            </a:r>
            <a:r>
              <a:rPr lang="es-ES_tradnl" sz="2400" dirty="0"/>
              <a:t>! </a:t>
            </a:r>
          </a:p>
        </p:txBody>
      </p:sp>
      <p:pic>
        <p:nvPicPr>
          <p:cNvPr id="8" name="Picture 7" descr="A drawing of a snake with a red and green tail&#10;&#10;Description automatically generated">
            <a:extLst>
              <a:ext uri="{FF2B5EF4-FFF2-40B4-BE49-F238E27FC236}">
                <a16:creationId xmlns:a16="http://schemas.microsoft.com/office/drawing/2014/main" id="{D83BD779-0261-A09E-49B0-CC01CDF9DADB}"/>
              </a:ext>
            </a:extLst>
          </p:cNvPr>
          <p:cNvPicPr>
            <a:picLocks noChangeAspect="1"/>
          </p:cNvPicPr>
          <p:nvPr/>
        </p:nvPicPr>
        <p:blipFill>
          <a:blip r:embed="rId4"/>
          <a:stretch>
            <a:fillRect/>
          </a:stretch>
        </p:blipFill>
        <p:spPr>
          <a:xfrm>
            <a:off x="1072873" y="1993519"/>
            <a:ext cx="3810000" cy="3784600"/>
          </a:xfrm>
          <a:prstGeom prst="rect">
            <a:avLst/>
          </a:prstGeom>
        </p:spPr>
      </p:pic>
      <p:sp>
        <p:nvSpPr>
          <p:cNvPr id="4" name="Footer Placeholder 4">
            <a:extLst>
              <a:ext uri="{FF2B5EF4-FFF2-40B4-BE49-F238E27FC236}">
                <a16:creationId xmlns:a16="http://schemas.microsoft.com/office/drawing/2014/main" id="{91F63047-AC04-9A52-44DD-43708ECEA35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02858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Entonces debemos usar un tercer </a:t>
            </a:r>
            <a:r>
              <a:rPr lang="es-ES_tradnl" sz="2400" dirty="0" err="1"/>
              <a:t>dataset</a:t>
            </a:r>
            <a:r>
              <a:rPr lang="es-ES_tradnl" sz="2400" dirty="0"/>
              <a:t> que sacamos del de entrenamiento, llamado </a:t>
            </a:r>
            <a:r>
              <a:rPr lang="es-ES_tradnl" sz="2400" b="1" dirty="0">
                <a:solidFill>
                  <a:schemeClr val="accent1">
                    <a:lumMod val="75000"/>
                  </a:schemeClr>
                </a:solidFill>
              </a:rPr>
              <a:t>set de validación</a:t>
            </a:r>
            <a:r>
              <a:rPr lang="es-ES_tradnl" sz="2400" dirty="0"/>
              <a:t>. </a:t>
            </a:r>
          </a:p>
          <a:p>
            <a:r>
              <a:rPr lang="es-ES_tradnl" sz="2400" dirty="0"/>
              <a:t>Este set nos permite evaluar diferentes valores de hiper-parámetros</a:t>
            </a:r>
          </a:p>
          <a:p>
            <a:r>
              <a:rPr lang="es-ES_tradnl" sz="2400" dirty="0"/>
              <a:t>Ver si el modelo está </a:t>
            </a:r>
            <a:r>
              <a:rPr lang="es-ES_tradnl" sz="2400" dirty="0" err="1"/>
              <a:t>sobre-ajustando</a:t>
            </a:r>
            <a:r>
              <a:rPr lang="es-ES_tradnl" sz="2400" dirty="0"/>
              <a:t>.</a:t>
            </a:r>
          </a:p>
          <a:p>
            <a:r>
              <a:rPr lang="es-ES_tradnl" sz="2400" dirty="0"/>
              <a:t>Evaluar el modelo mientras aprende. En Deep </a:t>
            </a:r>
            <a:r>
              <a:rPr lang="es-ES_tradnl" sz="2400" dirty="0" err="1"/>
              <a:t>Learning</a:t>
            </a:r>
            <a:r>
              <a:rPr lang="es-ES_tradnl" sz="2400" dirty="0"/>
              <a:t> es normal usarlo para evaluar en el medio, el entrenamiento de estar redes es con gradiente descendiente, y es importante ver cada cierta iteración cómo evoluciona.</a:t>
            </a:r>
          </a:p>
          <a:p>
            <a:pPr marL="0" indent="0">
              <a:buNone/>
            </a:pPr>
            <a:r>
              <a:rPr lang="es-ES_tradnl" sz="2400" dirty="0"/>
              <a:t>Con este set evitamos usar el de evaluación y </a:t>
            </a:r>
            <a:r>
              <a:rPr lang="es-ES_tradnl" sz="2400" i="1" dirty="0"/>
              <a:t>“hacer trampa”.</a:t>
            </a:r>
          </a:p>
          <a:p>
            <a:pPr marL="0" indent="0">
              <a:buNone/>
            </a:pPr>
            <a:endParaRPr lang="es-ES_tradnl" sz="2400" dirty="0"/>
          </a:p>
        </p:txBody>
      </p:sp>
      <p:sp>
        <p:nvSpPr>
          <p:cNvPr id="3" name="Footer Placeholder 4">
            <a:extLst>
              <a:ext uri="{FF2B5EF4-FFF2-40B4-BE49-F238E27FC236}">
                <a16:creationId xmlns:a16="http://schemas.microsoft.com/office/drawing/2014/main" id="{F50BEFE9-C1A0-E218-2D04-0C2C5B36D01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4835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1856089"/>
            <a:ext cx="10591800" cy="4331351"/>
          </a:xfrm>
        </p:spPr>
        <p:txBody>
          <a:bodyPr>
            <a:normAutofit/>
          </a:bodyPr>
          <a:lstStyle/>
          <a:p>
            <a:pPr marL="0" indent="0">
              <a:buNone/>
            </a:pPr>
            <a:r>
              <a:rPr lang="es-ES_tradnl" sz="2400" dirty="0"/>
              <a:t>Esto mejora la generalización, pero es muy sensible a la selección del conjunto de validación. Además, quitamos datos que nos podría haber servido para entrenar.</a:t>
            </a:r>
          </a:p>
          <a:p>
            <a:pPr marL="0" indent="0">
              <a:buNone/>
            </a:pPr>
            <a:r>
              <a:rPr lang="es-ES_tradnl" sz="2400" dirty="0"/>
              <a:t>Una estrategia que nos evita esto es usar </a:t>
            </a:r>
            <a:r>
              <a:rPr lang="es-ES_tradnl" sz="2400" b="1" dirty="0">
                <a:solidFill>
                  <a:schemeClr val="accent1">
                    <a:lumMod val="75000"/>
                  </a:schemeClr>
                </a:solidFill>
              </a:rPr>
              <a:t>Validación cruzada</a:t>
            </a:r>
            <a:r>
              <a:rPr lang="es-ES_tradnl" sz="2400" dirty="0"/>
              <a:t>.</a:t>
            </a:r>
          </a:p>
          <a:p>
            <a:pPr marL="0" indent="0">
              <a:buNone/>
            </a:pPr>
            <a:endParaRPr lang="es-ES_tradnl" sz="2400" dirty="0"/>
          </a:p>
          <a:p>
            <a:pPr marL="0" indent="0">
              <a:buNone/>
            </a:pPr>
            <a:endParaRPr lang="es-ES_tradnl" sz="2400" dirty="0"/>
          </a:p>
        </p:txBody>
      </p:sp>
      <p:sp>
        <p:nvSpPr>
          <p:cNvPr id="3" name="Footer Placeholder 4">
            <a:extLst>
              <a:ext uri="{FF2B5EF4-FFF2-40B4-BE49-F238E27FC236}">
                <a16:creationId xmlns:a16="http://schemas.microsoft.com/office/drawing/2014/main" id="{B1792880-4605-A16E-2EA6-A4DB9823396A}"/>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4201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1</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332286"/>
            <a:ext cx="9831538" cy="369332"/>
          </a:xfrm>
          <a:prstGeom prst="rect">
            <a:avLst/>
          </a:prstGeom>
          <a:noFill/>
        </p:spPr>
        <p:txBody>
          <a:bodyPr wrap="none" rtlCol="0">
            <a:spAutoFit/>
          </a:bodyPr>
          <a:lstStyle/>
          <a:p>
            <a:r>
              <a:rPr lang="es-ES_tradnl" dirty="0"/>
              <a:t>Inteligencia Artificial. Historia de la IA. Beneficios y Riesgo de la IA. Python. Librerías Asociadas </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2</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Agente de resolución de problemas. Programa de los agentes. Resolución de problemas mediante búsqueda. Algoritmo de búsqueda no informada. Algoritmo de búsqueda informada</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3</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Problemas de optimización. Algoritmos de búsqueda Local. Gradiente descendiente o Ascendente. </a:t>
            </a:r>
            <a:r>
              <a:rPr lang="es-ES_tradnl" dirty="0" err="1"/>
              <a:t>Simulated</a:t>
            </a:r>
            <a:r>
              <a:rPr lang="es-ES_tradnl" dirty="0"/>
              <a:t> </a:t>
            </a:r>
            <a:r>
              <a:rPr lang="es-ES_tradnl" dirty="0" err="1"/>
              <a:t>annealing</a:t>
            </a:r>
            <a:r>
              <a:rPr lang="es-ES_tradnl" dirty="0"/>
              <a:t>. Búsqueda Local Beam. Algoritmos Genéticos. Búsqueda en espacios continuos</a:t>
            </a:r>
          </a:p>
        </p:txBody>
      </p:sp>
      <p:sp>
        <p:nvSpPr>
          <p:cNvPr id="15" name="Oval 14">
            <a:extLst>
              <a:ext uri="{FF2B5EF4-FFF2-40B4-BE49-F238E27FC236}">
                <a16:creationId xmlns:a16="http://schemas.microsoft.com/office/drawing/2014/main" id="{EEF011B9-4C5C-AC7A-8763-724C1DBAA362}"/>
              </a:ext>
            </a:extLst>
          </p:cNvPr>
          <p:cNvSpPr/>
          <p:nvPr/>
        </p:nvSpPr>
        <p:spPr>
          <a:xfrm>
            <a:off x="853245" y="5235359"/>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4</a:t>
            </a:r>
          </a:p>
        </p:txBody>
      </p:sp>
      <p:sp>
        <p:nvSpPr>
          <p:cNvPr id="16" name="TextBox 15">
            <a:extLst>
              <a:ext uri="{FF2B5EF4-FFF2-40B4-BE49-F238E27FC236}">
                <a16:creationId xmlns:a16="http://schemas.microsoft.com/office/drawing/2014/main" id="{25EEA33B-4046-DC82-5AA7-2B8347C28BC3}"/>
              </a:ext>
            </a:extLst>
          </p:cNvPr>
          <p:cNvSpPr txBox="1"/>
          <p:nvPr/>
        </p:nvSpPr>
        <p:spPr>
          <a:xfrm>
            <a:off x="1560362" y="5203162"/>
            <a:ext cx="10031004" cy="646331"/>
          </a:xfrm>
          <a:prstGeom prst="rect">
            <a:avLst/>
          </a:prstGeom>
          <a:noFill/>
        </p:spPr>
        <p:txBody>
          <a:bodyPr wrap="square" rtlCol="0">
            <a:spAutoFit/>
          </a:bodyPr>
          <a:lstStyle/>
          <a:p>
            <a:r>
              <a:rPr lang="es-ES_tradnl" dirty="0"/>
              <a:t>Aprendizaje Automático. Datos. Formas de aprendizaje. Aprendizaje supervisado. Sesgo y varianza. Estrategias para disminuir el riesgo empírico. Métricas de clasificación</a:t>
            </a:r>
          </a:p>
        </p:txBody>
      </p:sp>
      <p:sp>
        <p:nvSpPr>
          <p:cNvPr id="4" name="Footer Placeholder 4">
            <a:extLst>
              <a:ext uri="{FF2B5EF4-FFF2-40B4-BE49-F238E27FC236}">
                <a16:creationId xmlns:a16="http://schemas.microsoft.com/office/drawing/2014/main" id="{78F0E8F7-93F8-2DA4-7F0D-D36E0F93674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362505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2"/>
            <a:ext cx="10591800" cy="4042117"/>
          </a:xfrm>
        </p:spPr>
        <p:txBody>
          <a:bodyPr>
            <a:normAutofit fontScale="85000" lnSpcReduction="20000"/>
          </a:bodyPr>
          <a:lstStyle/>
          <a:p>
            <a:pPr marL="0" indent="0">
              <a:buNone/>
            </a:pPr>
            <a:r>
              <a:rPr lang="es-ES_tradnl" sz="2400" dirty="0"/>
              <a:t>La más conocida es </a:t>
            </a:r>
            <a:r>
              <a:rPr lang="es-ES_tradnl" sz="2400" b="1" dirty="0">
                <a:solidFill>
                  <a:schemeClr val="accent2">
                    <a:lumMod val="75000"/>
                  </a:schemeClr>
                </a:solidFill>
              </a:rPr>
              <a:t>Validación cruzada K-</a:t>
            </a:r>
            <a:r>
              <a:rPr lang="es-ES_tradnl" sz="2400" b="1" dirty="0" err="1">
                <a:solidFill>
                  <a:schemeClr val="accent2">
                    <a:lumMod val="75000"/>
                  </a:schemeClr>
                </a:solidFill>
              </a:rPr>
              <a:t>Fold</a:t>
            </a:r>
            <a:r>
              <a:rPr lang="es-ES_tradnl" sz="2400" dirty="0"/>
              <a:t>.</a:t>
            </a:r>
          </a:p>
          <a:p>
            <a:pPr marL="0" indent="0">
              <a:buNone/>
            </a:pPr>
            <a:r>
              <a:rPr lang="es-ES_tradnl" sz="2400" dirty="0"/>
              <a:t>Los datos de entrenamientos se dividen en K sub-conjuntos. Con esta separación, realizamos el proceso de validación que vimos previamente, pero K veces. Cada vez vamos eligiendo set de validación a un conjunto K y a los restantes K-1 como entrenamiento. Una vez finalizado, los errores medidos se promedian para obtener la efectividad total del modelo.</a:t>
            </a:r>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endParaRPr lang="es-ES_tradnl" sz="2400" dirty="0"/>
          </a:p>
          <a:p>
            <a:pPr marL="0" indent="0">
              <a:buNone/>
            </a:pPr>
            <a:r>
              <a:rPr lang="es-ES_tradnl" sz="2400" dirty="0"/>
              <a:t> </a:t>
            </a:r>
          </a:p>
        </p:txBody>
      </p:sp>
      <p:pic>
        <p:nvPicPr>
          <p:cNvPr id="3" name="g10810.png" descr="g10810.png">
            <a:extLst>
              <a:ext uri="{FF2B5EF4-FFF2-40B4-BE49-F238E27FC236}">
                <a16:creationId xmlns:a16="http://schemas.microsoft.com/office/drawing/2014/main" id="{3498FBF4-86F7-E3A8-566A-38C0369759BC}"/>
              </a:ext>
            </a:extLst>
          </p:cNvPr>
          <p:cNvPicPr>
            <a:picLocks noChangeAspect="1"/>
          </p:cNvPicPr>
          <p:nvPr/>
        </p:nvPicPr>
        <p:blipFill rotWithShape="1">
          <a:blip r:embed="rId4"/>
          <a:srcRect b="35808"/>
          <a:stretch/>
        </p:blipFill>
        <p:spPr>
          <a:xfrm>
            <a:off x="715383" y="3848790"/>
            <a:ext cx="10800603" cy="1748692"/>
          </a:xfrm>
          <a:prstGeom prst="rect">
            <a:avLst/>
          </a:prstGeom>
          <a:ln w="12700">
            <a:miter lim="400000"/>
          </a:ln>
        </p:spPr>
      </p:pic>
      <p:sp>
        <p:nvSpPr>
          <p:cNvPr id="10" name="TextBox 9">
            <a:extLst>
              <a:ext uri="{FF2B5EF4-FFF2-40B4-BE49-F238E27FC236}">
                <a16:creationId xmlns:a16="http://schemas.microsoft.com/office/drawing/2014/main" id="{715BDC99-CE3B-7927-6A6F-437B934D96A7}"/>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a:t>
            </a:r>
          </a:p>
        </p:txBody>
      </p:sp>
      <p:sp>
        <p:nvSpPr>
          <p:cNvPr id="4" name="Footer Placeholder 4">
            <a:extLst>
              <a:ext uri="{FF2B5EF4-FFF2-40B4-BE49-F238E27FC236}">
                <a16:creationId xmlns:a16="http://schemas.microsoft.com/office/drawing/2014/main" id="{8EFE40D2-4BDB-D570-86B4-A5BE46D2FFB0}"/>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3638908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01362"/>
            <a:ext cx="10591800" cy="4086078"/>
          </a:xfrm>
        </p:spPr>
        <p:txBody>
          <a:bodyPr>
            <a:normAutofit fontScale="92500" lnSpcReduction="20000"/>
          </a:bodyPr>
          <a:lstStyle/>
          <a:p>
            <a:pPr marL="0" indent="0">
              <a:buNone/>
            </a:pPr>
            <a:r>
              <a:rPr lang="es-ES_tradnl" sz="2400" dirty="0">
                <a:solidFill>
                  <a:srgbClr val="00B050"/>
                </a:solidFill>
              </a:rPr>
              <a:t>Beneficios</a:t>
            </a:r>
            <a:r>
              <a:rPr lang="es-ES_tradnl" sz="2400" dirty="0"/>
              <a:t>:</a:t>
            </a:r>
          </a:p>
          <a:p>
            <a:r>
              <a:rPr lang="es-ES_tradnl" sz="2400" dirty="0"/>
              <a:t>Estrategia sistemática para encontrar los </a:t>
            </a:r>
            <a:r>
              <a:rPr lang="es-ES_tradnl" sz="2400" dirty="0" err="1"/>
              <a:t>hiperparámetros</a:t>
            </a:r>
            <a:r>
              <a:rPr lang="es-ES_tradnl" sz="2400" dirty="0"/>
              <a:t>,</a:t>
            </a:r>
          </a:p>
          <a:p>
            <a:r>
              <a:rPr lang="es-ES_tradnl" sz="2400" dirty="0"/>
              <a:t>Nos permite evaluar al menos una vez cada punto de entrenamiento</a:t>
            </a:r>
          </a:p>
          <a:p>
            <a:r>
              <a:rPr lang="es-ES_tradnl" sz="2400" dirty="0"/>
              <a:t>Nos permite evaluar problemas de sobreajuste </a:t>
            </a:r>
          </a:p>
          <a:p>
            <a:r>
              <a:rPr lang="es-ES_tradnl" sz="2400" dirty="0"/>
              <a:t>Sin tocar el conjunto de testeo.</a:t>
            </a:r>
            <a:br>
              <a:rPr lang="es-ES_tradnl" sz="2400" dirty="0"/>
            </a:br>
            <a:endParaRPr lang="es-ES_tradnl" sz="2400" dirty="0"/>
          </a:p>
          <a:p>
            <a:pPr marL="0" indent="0">
              <a:buNone/>
            </a:pPr>
            <a:r>
              <a:rPr lang="es-ES_tradnl" sz="2400" dirty="0">
                <a:solidFill>
                  <a:srgbClr val="FF0000"/>
                </a:solidFill>
              </a:rPr>
              <a:t>Desventaja</a:t>
            </a:r>
            <a:r>
              <a:rPr lang="es-ES_tradnl" sz="2400" dirty="0"/>
              <a:t>:</a:t>
            </a:r>
          </a:p>
          <a:p>
            <a:r>
              <a:rPr lang="es-ES_tradnl" sz="2400" dirty="0"/>
              <a:t>Es un proceso muy lento. Cada modelo se debe entrenar K veces.</a:t>
            </a:r>
            <a:br>
              <a:rPr lang="es-ES_tradnl" sz="2400" dirty="0"/>
            </a:br>
            <a:endParaRPr lang="es-ES_tradnl" sz="2400" dirty="0"/>
          </a:p>
          <a:p>
            <a:pPr marL="0" indent="0">
              <a:buNone/>
            </a:pPr>
            <a:r>
              <a:rPr lang="es-ES_tradnl" sz="2400" i="1" dirty="0"/>
              <a:t>En procesos lentos y con set de entrenamientos muy grandes, conviene usar un set de validación</a:t>
            </a:r>
            <a:r>
              <a:rPr lang="es-ES_tradnl" sz="2400" dirty="0"/>
              <a:t>.</a:t>
            </a:r>
          </a:p>
          <a:p>
            <a:pPr marL="0" indent="0">
              <a:buNone/>
            </a:pPr>
            <a:endParaRPr lang="es-ES_tradnl" sz="2400" dirty="0"/>
          </a:p>
        </p:txBody>
      </p:sp>
      <p:sp>
        <p:nvSpPr>
          <p:cNvPr id="4" name="TextBox 3">
            <a:extLst>
              <a:ext uri="{FF2B5EF4-FFF2-40B4-BE49-F238E27FC236}">
                <a16:creationId xmlns:a16="http://schemas.microsoft.com/office/drawing/2014/main" id="{C01EBE82-73A4-27DC-3FC4-03FF8335D9DB}"/>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Validación cruzada K-</a:t>
            </a:r>
            <a:r>
              <a:rPr lang="es-ES_tradnl" sz="2400" dirty="0" err="1">
                <a:latin typeface="+mj-lt"/>
              </a:rPr>
              <a:t>Fold</a:t>
            </a:r>
            <a:r>
              <a:rPr lang="es-ES_tradnl" sz="2400" dirty="0">
                <a:latin typeface="+mj-lt"/>
              </a:rPr>
              <a:t>.</a:t>
            </a:r>
          </a:p>
        </p:txBody>
      </p:sp>
      <p:sp>
        <p:nvSpPr>
          <p:cNvPr id="8" name="Footer Placeholder 4">
            <a:extLst>
              <a:ext uri="{FF2B5EF4-FFF2-40B4-BE49-F238E27FC236}">
                <a16:creationId xmlns:a16="http://schemas.microsoft.com/office/drawing/2014/main" id="{223215B1-EBED-7E81-2B16-5352F0419CE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68404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145324"/>
            <a:ext cx="7367954" cy="3701562"/>
          </a:xfrm>
        </p:spPr>
        <p:txBody>
          <a:bodyPr>
            <a:normAutofit fontScale="77500" lnSpcReduction="20000"/>
          </a:bodyPr>
          <a:lstStyle/>
          <a:p>
            <a:pPr marL="0" indent="0">
              <a:buNone/>
            </a:pPr>
            <a:r>
              <a:rPr lang="es-ES_tradnl" sz="2400" dirty="0"/>
              <a:t>La estrategia anterior versa sobre los datos, pero también podemos trabajar sobre los modelos. Una forma es usando </a:t>
            </a:r>
            <a:r>
              <a:rPr lang="es-ES_tradnl" sz="2400" b="1" dirty="0">
                <a:solidFill>
                  <a:schemeClr val="accent3">
                    <a:lumMod val="75000"/>
                  </a:schemeClr>
                </a:solidFill>
              </a:rPr>
              <a:t>métodos de regularización</a:t>
            </a:r>
            <a:r>
              <a:rPr lang="es-ES_tradnl" sz="2400" dirty="0"/>
              <a:t>.</a:t>
            </a:r>
          </a:p>
          <a:p>
            <a:pPr marL="0" indent="0">
              <a:buNone/>
            </a:pPr>
            <a:r>
              <a:rPr lang="es-ES_tradnl" sz="2400" dirty="0"/>
              <a:t>La </a:t>
            </a:r>
            <a:r>
              <a:rPr lang="es-ES_tradnl" sz="2400" b="1" dirty="0">
                <a:solidFill>
                  <a:schemeClr val="accent6">
                    <a:lumMod val="60000"/>
                    <a:lumOff val="40000"/>
                  </a:schemeClr>
                </a:solidFill>
              </a:rPr>
              <a:t>regularización</a:t>
            </a:r>
            <a:r>
              <a:rPr lang="es-ES_tradnl" sz="2400" dirty="0"/>
              <a:t> es un método que nos permite restringir el proceso de estimación, se usa para evitar un posible sobre ajuste del modelo (</a:t>
            </a:r>
            <a:r>
              <a:rPr lang="es-ES_tradnl" sz="2400" dirty="0" err="1"/>
              <a:t>overfitting</a:t>
            </a:r>
            <a:r>
              <a:rPr lang="es-ES_tradnl" sz="2400" dirty="0"/>
              <a:t>).</a:t>
            </a:r>
          </a:p>
          <a:p>
            <a:pPr marL="0" indent="0">
              <a:buNone/>
            </a:pPr>
            <a:r>
              <a:rPr lang="es-ES_tradnl" sz="2400" dirty="0"/>
              <a:t>La forma en que funciona esto es restringiendo que valores pueden adoptar los parámetros de entrenamiento del modelo o achicándolos. </a:t>
            </a:r>
          </a:p>
          <a:p>
            <a:pPr marL="0" indent="0">
              <a:buNone/>
            </a:pPr>
            <a:r>
              <a:rPr lang="es-ES_tradnl" sz="2400" dirty="0"/>
              <a:t>Lo que buscamos en ese caso, es reducir el </a:t>
            </a:r>
            <a:r>
              <a:rPr lang="es-ES_tradnl" sz="2400" b="1" dirty="0">
                <a:solidFill>
                  <a:srgbClr val="00B050"/>
                </a:solidFill>
              </a:rPr>
              <a:t>error de varianza</a:t>
            </a:r>
            <a:r>
              <a:rPr lang="es-ES_tradnl" sz="2400" dirty="0"/>
              <a:t>, ya que el modelo no se va a poder mover tan libremente, pero aumentamos el </a:t>
            </a:r>
            <a:r>
              <a:rPr lang="es-ES_tradnl" sz="2400" b="1" dirty="0">
                <a:solidFill>
                  <a:srgbClr val="FF0000"/>
                </a:solidFill>
              </a:rPr>
              <a:t>error de sesgo</a:t>
            </a:r>
            <a:r>
              <a:rPr lang="es-ES_tradnl" sz="2400" dirty="0"/>
              <a:t>, pero de tan suerte que lo que disminuye la varianza es mayor al aumento del sesgo.</a:t>
            </a:r>
          </a:p>
          <a:p>
            <a:pPr marL="0" indent="0">
              <a:buNone/>
            </a:pPr>
            <a:endParaRPr lang="es-ES_tradnl" sz="2400" dirty="0"/>
          </a:p>
        </p:txBody>
      </p:sp>
      <p:pic>
        <p:nvPicPr>
          <p:cNvPr id="3" name="Picture 2" descr="A graph of a function&#10;&#10;Description automatically generated">
            <a:extLst>
              <a:ext uri="{FF2B5EF4-FFF2-40B4-BE49-F238E27FC236}">
                <a16:creationId xmlns:a16="http://schemas.microsoft.com/office/drawing/2014/main" id="{F1AE87FA-DAD8-3EDB-E2AF-6152A7A256C3}"/>
              </a:ext>
            </a:extLst>
          </p:cNvPr>
          <p:cNvPicPr>
            <a:picLocks noChangeAspect="1"/>
          </p:cNvPicPr>
          <p:nvPr/>
        </p:nvPicPr>
        <p:blipFill>
          <a:blip r:embed="rId4"/>
          <a:stretch>
            <a:fillRect/>
          </a:stretch>
        </p:blipFill>
        <p:spPr>
          <a:xfrm>
            <a:off x="8584687" y="1772122"/>
            <a:ext cx="2634426" cy="4155560"/>
          </a:xfrm>
          <a:prstGeom prst="rect">
            <a:avLst/>
          </a:prstGeom>
        </p:spPr>
      </p:pic>
      <p:sp>
        <p:nvSpPr>
          <p:cNvPr id="4" name="TextBox 3">
            <a:extLst>
              <a:ext uri="{FF2B5EF4-FFF2-40B4-BE49-F238E27FC236}">
                <a16:creationId xmlns:a16="http://schemas.microsoft.com/office/drawing/2014/main" id="{C29757C7-6482-1C8A-B581-B1FE1F96211F}"/>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sp>
        <p:nvSpPr>
          <p:cNvPr id="8" name="Footer Placeholder 4">
            <a:extLst>
              <a:ext uri="{FF2B5EF4-FFF2-40B4-BE49-F238E27FC236}">
                <a16:creationId xmlns:a16="http://schemas.microsoft.com/office/drawing/2014/main" id="{4EDCB5FD-F862-69AC-FD35-6669BA346C9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12964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Estrategias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145324"/>
            <a:ext cx="7367954" cy="3701562"/>
          </a:xfrm>
        </p:spPr>
        <p:txBody>
          <a:bodyPr>
            <a:normAutofit fontScale="77500" lnSpcReduction="20000"/>
          </a:bodyPr>
          <a:lstStyle/>
          <a:p>
            <a:pPr marL="0" indent="0">
              <a:buNone/>
            </a:pPr>
            <a:r>
              <a:rPr lang="es-ES_tradnl" sz="2400" dirty="0"/>
              <a:t>La estrategia anterior versa sobre los datos, pero también podemos trabajar sobre los modelos. Una forma es usando </a:t>
            </a:r>
            <a:r>
              <a:rPr lang="es-ES_tradnl" sz="2400" b="1" dirty="0">
                <a:solidFill>
                  <a:schemeClr val="accent3">
                    <a:lumMod val="75000"/>
                  </a:schemeClr>
                </a:solidFill>
              </a:rPr>
              <a:t>métodos de regularización</a:t>
            </a:r>
            <a:r>
              <a:rPr lang="es-ES_tradnl" sz="2400" dirty="0"/>
              <a:t>.</a:t>
            </a:r>
          </a:p>
          <a:p>
            <a:pPr marL="0" indent="0">
              <a:buNone/>
            </a:pPr>
            <a:r>
              <a:rPr lang="es-ES_tradnl" sz="2400" dirty="0"/>
              <a:t>La </a:t>
            </a:r>
            <a:r>
              <a:rPr lang="es-ES_tradnl" sz="2400" b="1" dirty="0">
                <a:solidFill>
                  <a:schemeClr val="accent6">
                    <a:lumMod val="60000"/>
                    <a:lumOff val="40000"/>
                  </a:schemeClr>
                </a:solidFill>
              </a:rPr>
              <a:t>regularización</a:t>
            </a:r>
            <a:r>
              <a:rPr lang="es-ES_tradnl" sz="2400" dirty="0"/>
              <a:t> es un método que nos permite restringir el proceso de estimación, se usa para evitar un posible sobre ajuste del modelo (</a:t>
            </a:r>
            <a:r>
              <a:rPr lang="es-ES_tradnl" sz="2400" dirty="0" err="1"/>
              <a:t>overfitting</a:t>
            </a:r>
            <a:r>
              <a:rPr lang="es-ES_tradnl" sz="2400" dirty="0"/>
              <a:t>).</a:t>
            </a:r>
          </a:p>
          <a:p>
            <a:pPr marL="0" indent="0">
              <a:buNone/>
            </a:pPr>
            <a:r>
              <a:rPr lang="es-ES_tradnl" sz="2400" dirty="0"/>
              <a:t>La forma en que funciona esto es restringiendo que valores pueden adoptar los parámetros de entrenamiento del modelo o achicándolos. </a:t>
            </a:r>
          </a:p>
          <a:p>
            <a:pPr marL="0" indent="0">
              <a:buNone/>
            </a:pPr>
            <a:r>
              <a:rPr lang="es-ES_tradnl" sz="2400" dirty="0"/>
              <a:t>Lo que buscamos en ese caso, es reducir el </a:t>
            </a:r>
            <a:r>
              <a:rPr lang="es-ES_tradnl" sz="2400" b="1" dirty="0">
                <a:solidFill>
                  <a:srgbClr val="00B050"/>
                </a:solidFill>
              </a:rPr>
              <a:t>error de varianza</a:t>
            </a:r>
            <a:r>
              <a:rPr lang="es-ES_tradnl" sz="2400" dirty="0"/>
              <a:t>, ya que el modelo no se va a poder mover tan libremente, pero aumentamos el </a:t>
            </a:r>
            <a:r>
              <a:rPr lang="es-ES_tradnl" sz="2400" b="1" dirty="0">
                <a:solidFill>
                  <a:srgbClr val="FF0000"/>
                </a:solidFill>
              </a:rPr>
              <a:t>error de sesgo</a:t>
            </a:r>
            <a:r>
              <a:rPr lang="es-ES_tradnl" sz="2400" dirty="0"/>
              <a:t>, pero de tan suerte que lo que disminuye la varianza es mayor al aumento del sesgo.</a:t>
            </a:r>
          </a:p>
          <a:p>
            <a:pPr marL="0" indent="0">
              <a:buNone/>
            </a:pPr>
            <a:endParaRPr lang="es-ES_tradnl" sz="2400" dirty="0"/>
          </a:p>
          <a:p>
            <a:pPr marL="0" indent="0">
              <a:buNone/>
            </a:pPr>
            <a:endParaRPr lang="es-ES_tradnl" sz="2400" dirty="0"/>
          </a:p>
        </p:txBody>
      </p:sp>
      <p:sp>
        <p:nvSpPr>
          <p:cNvPr id="4" name="TextBox 3">
            <a:extLst>
              <a:ext uri="{FF2B5EF4-FFF2-40B4-BE49-F238E27FC236}">
                <a16:creationId xmlns:a16="http://schemas.microsoft.com/office/drawing/2014/main" id="{C29757C7-6482-1C8A-B581-B1FE1F96211F}"/>
              </a:ext>
            </a:extLst>
          </p:cNvPr>
          <p:cNvSpPr txBox="1"/>
          <p:nvPr/>
        </p:nvSpPr>
        <p:spPr>
          <a:xfrm>
            <a:off x="715383" y="1599203"/>
            <a:ext cx="7666105" cy="461665"/>
          </a:xfrm>
          <a:prstGeom prst="rect">
            <a:avLst/>
          </a:prstGeom>
          <a:noFill/>
        </p:spPr>
        <p:txBody>
          <a:bodyPr wrap="square" rtlCol="0">
            <a:spAutoFit/>
          </a:bodyPr>
          <a:lstStyle/>
          <a:p>
            <a:r>
              <a:rPr lang="es-ES_tradnl" sz="2400" dirty="0">
                <a:latin typeface="+mj-lt"/>
              </a:rPr>
              <a:t>Regularización</a:t>
            </a:r>
          </a:p>
        </p:txBody>
      </p:sp>
      <p:pic>
        <p:nvPicPr>
          <p:cNvPr id="8" name="Picture 7">
            <a:extLst>
              <a:ext uri="{FF2B5EF4-FFF2-40B4-BE49-F238E27FC236}">
                <a16:creationId xmlns:a16="http://schemas.microsoft.com/office/drawing/2014/main" id="{8F3C1167-962A-C5A4-11D6-194D60323256}"/>
              </a:ext>
            </a:extLst>
          </p:cNvPr>
          <p:cNvPicPr>
            <a:picLocks noChangeAspect="1"/>
          </p:cNvPicPr>
          <p:nvPr/>
        </p:nvPicPr>
        <p:blipFill>
          <a:blip r:embed="rId4"/>
          <a:srcRect/>
          <a:stretch/>
        </p:blipFill>
        <p:spPr>
          <a:xfrm>
            <a:off x="8016033" y="2628068"/>
            <a:ext cx="3527889" cy="2736074"/>
          </a:xfrm>
          <a:prstGeom prst="rect">
            <a:avLst/>
          </a:prstGeom>
        </p:spPr>
      </p:pic>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963831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Instalando las herramientas de desarrollo</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32712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145324"/>
            <a:ext cx="10591799" cy="3701562"/>
          </a:xfrm>
        </p:spPr>
        <p:txBody>
          <a:bodyPr>
            <a:normAutofit/>
          </a:bodyPr>
          <a:lstStyle/>
          <a:p>
            <a:pPr marL="0" indent="0">
              <a:buNone/>
            </a:pPr>
            <a:r>
              <a:rPr lang="es-ES_tradnl" sz="2400" dirty="0"/>
              <a:t>Vamos a ver tres formas de instalar nuestro entorno de desarrollo:</a:t>
            </a:r>
            <a:br>
              <a:rPr lang="es-ES_tradnl" sz="2400" dirty="0"/>
            </a:br>
            <a:endParaRPr lang="es-ES_tradnl" sz="2400" dirty="0"/>
          </a:p>
          <a:p>
            <a:r>
              <a:rPr lang="es-ES_tradnl" sz="2400" b="1" dirty="0">
                <a:solidFill>
                  <a:schemeClr val="accent3">
                    <a:lumMod val="60000"/>
                    <a:lumOff val="40000"/>
                  </a:schemeClr>
                </a:solidFill>
              </a:rPr>
              <a:t>Modo bebe</a:t>
            </a:r>
            <a:br>
              <a:rPr lang="es-ES_tradnl" sz="2400" b="1" dirty="0">
                <a:solidFill>
                  <a:schemeClr val="accent3">
                    <a:lumMod val="60000"/>
                    <a:lumOff val="40000"/>
                  </a:schemeClr>
                </a:solidFill>
              </a:rPr>
            </a:br>
            <a:endParaRPr lang="es-ES_tradnl" sz="2400" b="1" dirty="0">
              <a:solidFill>
                <a:schemeClr val="accent3">
                  <a:lumMod val="60000"/>
                  <a:lumOff val="40000"/>
                </a:schemeClr>
              </a:solidFill>
            </a:endParaRPr>
          </a:p>
          <a:p>
            <a:r>
              <a:rPr lang="es-ES_tradnl" sz="2400" b="1" dirty="0">
                <a:solidFill>
                  <a:schemeClr val="accent3">
                    <a:lumMod val="75000"/>
                  </a:schemeClr>
                </a:solidFill>
              </a:rPr>
              <a:t>Modo novato</a:t>
            </a:r>
            <a:br>
              <a:rPr lang="es-ES_tradnl" sz="2400" b="1" dirty="0">
                <a:solidFill>
                  <a:schemeClr val="accent3">
                    <a:lumMod val="75000"/>
                  </a:schemeClr>
                </a:solidFill>
              </a:rPr>
            </a:br>
            <a:endParaRPr lang="es-ES_tradnl" sz="2400" b="1" dirty="0">
              <a:solidFill>
                <a:schemeClr val="accent3">
                  <a:lumMod val="75000"/>
                </a:schemeClr>
              </a:solidFill>
            </a:endParaRPr>
          </a:p>
          <a:p>
            <a:r>
              <a:rPr lang="es-ES_tradnl" sz="2400" b="1" dirty="0">
                <a:solidFill>
                  <a:srgbClr val="C00000"/>
                </a:solidFill>
              </a:rPr>
              <a:t>Modo gore</a:t>
            </a:r>
          </a:p>
          <a:p>
            <a:pPr marL="0" indent="0">
              <a:buNone/>
            </a:pPr>
            <a:endParaRPr lang="es-ES_tradnl" sz="2400" dirty="0"/>
          </a:p>
          <a:p>
            <a:pPr marL="0" indent="0">
              <a:buNone/>
            </a:pPr>
            <a:endParaRPr lang="es-ES_tradnl" sz="2400" dirty="0"/>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10" name="Picture 9" descr="A group of cartoon faces&#10;&#10;Description automatically generated">
            <a:extLst>
              <a:ext uri="{FF2B5EF4-FFF2-40B4-BE49-F238E27FC236}">
                <a16:creationId xmlns:a16="http://schemas.microsoft.com/office/drawing/2014/main" id="{07A677D3-340F-BD57-C5A1-2F89F88B708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0391" l="4688" r="48438">
                        <a14:foregroundMark x1="7677" y1="39844" x2="6250" y2="20313"/>
                        <a14:foregroundMark x1="7705" y1="40234" x2="7677" y2="39844"/>
                        <a14:foregroundMark x1="6250" y1="20313" x2="36458" y2="5859"/>
                        <a14:foregroundMark x1="36458" y1="5859" x2="41667" y2="33203"/>
                        <a14:foregroundMark x1="41667" y1="33203" x2="33854" y2="50781"/>
                        <a14:foregroundMark x1="36458" y1="48438" x2="7292" y2="33984"/>
                        <a14:foregroundMark x1="15192" y1="41061" x2="26042" y2="50781"/>
                        <a14:foregroundMark x1="13834" y1="39844" x2="14133" y2="40112"/>
                        <a14:foregroundMark x1="7292" y1="33984" x2="13834" y2="39844"/>
                        <a14:foregroundMark x1="23958" y1="41797" x2="27604" y2="41016"/>
                        <a14:foregroundMark x1="20313" y1="39844" x2="19792" y2="39453"/>
                        <a14:foregroundMark x1="11458" y1="22656" x2="11979" y2="23047"/>
                        <a14:foregroundMark x1="21875" y1="38672" x2="25521" y2="47266"/>
                        <a14:foregroundMark x1="43229" y1="37891" x2="46354" y2="14453"/>
                        <a14:foregroundMark x1="43750" y1="26172" x2="44792" y2="35156"/>
                        <a14:foregroundMark x1="45833" y1="20313" x2="48958" y2="14844"/>
                        <a14:foregroundMark x1="28646" y1="7031" x2="14063" y2="8594"/>
                        <a14:foregroundMark x1="11979" y1="4297" x2="38021" y2="4297"/>
                        <a14:foregroundMark x1="35417" y1="2734" x2="15104" y2="2344"/>
                        <a14:foregroundMark x1="6771" y1="19141" x2="7813" y2="29688"/>
                        <a14:foregroundMark x1="30208" y1="12500" x2="39583" y2="20703"/>
                        <a14:foregroundMark x1="32292" y1="9766" x2="35938" y2="12891"/>
                        <a14:backgroundMark x1="7813" y1="49609" x2="7813" y2="49609"/>
                        <a14:backgroundMark x1="6250" y1="40625" x2="7292" y2="49609"/>
                        <a14:backgroundMark x1="6771" y1="40234" x2="6771" y2="41406"/>
                        <a14:backgroundMark x1="6250" y1="39844" x2="6250" y2="39844"/>
                      </a14:backgroundRemoval>
                    </a14:imgEffect>
                  </a14:imgLayer>
                </a14:imgProps>
              </a:ext>
            </a:extLst>
          </a:blip>
          <a:srcRect r="48821" b="50434"/>
          <a:stretch/>
        </p:blipFill>
        <p:spPr>
          <a:xfrm>
            <a:off x="2689123" y="2791891"/>
            <a:ext cx="700160" cy="904114"/>
          </a:xfrm>
          <a:prstGeom prst="rect">
            <a:avLst/>
          </a:prstGeom>
        </p:spPr>
      </p:pic>
      <p:pic>
        <p:nvPicPr>
          <p:cNvPr id="11" name="Picture 10" descr="A group of cartoon faces&#10;&#10;Description automatically generated">
            <a:extLst>
              <a:ext uri="{FF2B5EF4-FFF2-40B4-BE49-F238E27FC236}">
                <a16:creationId xmlns:a16="http://schemas.microsoft.com/office/drawing/2014/main" id="{8529E095-0FAC-9FC8-0E9C-CDB42A62070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2985246" y="3754502"/>
            <a:ext cx="700159" cy="904112"/>
          </a:xfrm>
          <a:prstGeom prst="rect">
            <a:avLst/>
          </a:prstGeom>
        </p:spPr>
      </p:pic>
      <p:pic>
        <p:nvPicPr>
          <p:cNvPr id="12" name="Picture 11" descr="A group of cartoon faces&#10;&#10;Description automatically generated">
            <a:extLst>
              <a:ext uri="{FF2B5EF4-FFF2-40B4-BE49-F238E27FC236}">
                <a16:creationId xmlns:a16="http://schemas.microsoft.com/office/drawing/2014/main" id="{9AADFB1B-B30A-FBD5-3D3B-E1A02571B06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2732315" y="4775608"/>
            <a:ext cx="700159" cy="904112"/>
          </a:xfrm>
          <a:prstGeom prst="rect">
            <a:avLst/>
          </a:prstGeom>
        </p:spPr>
      </p:pic>
    </p:spTree>
    <p:extLst>
      <p:ext uri="{BB962C8B-B14F-4D97-AF65-F5344CB8AC3E}">
        <p14:creationId xmlns:p14="http://schemas.microsoft.com/office/powerpoint/2010/main" val="2812711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a:bodyPr>
          <a:lstStyle/>
          <a:p>
            <a:pPr marL="0" indent="0">
              <a:buNone/>
            </a:pPr>
            <a:r>
              <a:rPr lang="es-ES_tradnl" sz="2400" b="1" dirty="0">
                <a:hlinkClick r:id="rId4"/>
              </a:rPr>
              <a:t>Google </a:t>
            </a:r>
            <a:r>
              <a:rPr lang="es-ES_tradnl" sz="2400" b="1" dirty="0" err="1">
                <a:hlinkClick r:id="rId4"/>
              </a:rPr>
              <a:t>Colab</a:t>
            </a:r>
            <a:r>
              <a:rPr lang="es-ES_tradnl" sz="2400" b="1" dirty="0"/>
              <a:t> </a:t>
            </a:r>
            <a:r>
              <a:rPr lang="es-ES_tradnl" sz="2400" dirty="0"/>
              <a:t>permite escribir y ejecutar Python en el navegador:</a:t>
            </a:r>
          </a:p>
          <a:p>
            <a:pPr lvl="1"/>
            <a:r>
              <a:rPr lang="es-ES_tradnl" sz="2200" dirty="0"/>
              <a:t>Sin configurar</a:t>
            </a:r>
          </a:p>
          <a:p>
            <a:pPr lvl="1"/>
            <a:r>
              <a:rPr lang="es-ES_tradnl" sz="2200" dirty="0"/>
              <a:t>Fácil de compartir</a:t>
            </a:r>
          </a:p>
          <a:p>
            <a:pPr lvl="1"/>
            <a:r>
              <a:rPr lang="es-ES_tradnl" sz="2200" dirty="0"/>
              <a:t>Acceso a </a:t>
            </a:r>
            <a:r>
              <a:rPr lang="es-ES_tradnl" sz="2200" dirty="0" err="1"/>
              <a:t>GPUs</a:t>
            </a:r>
            <a:r>
              <a:rPr lang="es-ES_tradnl" sz="2200" dirty="0"/>
              <a:t> sin cargo</a:t>
            </a:r>
          </a:p>
          <a:p>
            <a:pPr marL="0" indent="0">
              <a:buNone/>
            </a:pPr>
            <a:r>
              <a:rPr lang="es-ES_tradnl" sz="2400" dirty="0"/>
              <a:t>Es una </a:t>
            </a:r>
            <a:r>
              <a:rPr lang="es-ES_tradnl" sz="2400" dirty="0" err="1"/>
              <a:t>Jupyter</a:t>
            </a:r>
            <a:r>
              <a:rPr lang="es-ES_tradnl" sz="2400" dirty="0"/>
              <a:t> Notebook que corre en una máquina virtual de Google Cloud: </a:t>
            </a:r>
          </a:p>
          <a:p>
            <a:pPr lvl="1"/>
            <a:r>
              <a:rPr lang="es-ES_tradnl" sz="2200" dirty="0"/>
              <a:t>Es gratuito</a:t>
            </a:r>
          </a:p>
          <a:p>
            <a:pPr lvl="1"/>
            <a:r>
              <a:rPr lang="es-ES_tradnl" sz="2200" dirty="0"/>
              <a:t>Ofrece 12 GB de RAM y 100 GB de disco.  </a:t>
            </a:r>
          </a:p>
          <a:p>
            <a:pPr marL="0" indent="0">
              <a:buNone/>
            </a:pPr>
            <a:r>
              <a:rPr lang="es-ES_tradnl" sz="2400" dirty="0"/>
              <a:t>Las notebooks quedan en Google Drive, fácil de compartir.</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10" name="Picture 9" descr="A group of cartoon faces&#10;&#10;Description automatically generated">
            <a:extLst>
              <a:ext uri="{FF2B5EF4-FFF2-40B4-BE49-F238E27FC236}">
                <a16:creationId xmlns:a16="http://schemas.microsoft.com/office/drawing/2014/main" id="{07A677D3-340F-BD57-C5A1-2F89F88B708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344" b="50391" l="4688" r="48438">
                        <a14:foregroundMark x1="7677" y1="39844" x2="6250" y2="20313"/>
                        <a14:foregroundMark x1="7705" y1="40234" x2="7677" y2="39844"/>
                        <a14:foregroundMark x1="6250" y1="20313" x2="36458" y2="5859"/>
                        <a14:foregroundMark x1="36458" y1="5859" x2="41667" y2="33203"/>
                        <a14:foregroundMark x1="41667" y1="33203" x2="33854" y2="50781"/>
                        <a14:foregroundMark x1="36458" y1="48438" x2="7292" y2="33984"/>
                        <a14:foregroundMark x1="15192" y1="41061" x2="26042" y2="50781"/>
                        <a14:foregroundMark x1="13834" y1="39844" x2="14133" y2="40112"/>
                        <a14:foregroundMark x1="7292" y1="33984" x2="13834" y2="39844"/>
                        <a14:foregroundMark x1="23958" y1="41797" x2="27604" y2="41016"/>
                        <a14:foregroundMark x1="20313" y1="39844" x2="19792" y2="39453"/>
                        <a14:foregroundMark x1="11458" y1="22656" x2="11979" y2="23047"/>
                        <a14:foregroundMark x1="21875" y1="38672" x2="25521" y2="47266"/>
                        <a14:foregroundMark x1="43229" y1="37891" x2="46354" y2="14453"/>
                        <a14:foregroundMark x1="43750" y1="26172" x2="44792" y2="35156"/>
                        <a14:foregroundMark x1="45833" y1="20313" x2="48958" y2="14844"/>
                        <a14:foregroundMark x1="28646" y1="7031" x2="14063" y2="8594"/>
                        <a14:foregroundMark x1="11979" y1="4297" x2="38021" y2="4297"/>
                        <a14:foregroundMark x1="35417" y1="2734" x2="15104" y2="2344"/>
                        <a14:foregroundMark x1="6771" y1="19141" x2="7813" y2="29688"/>
                        <a14:foregroundMark x1="30208" y1="12500" x2="39583" y2="20703"/>
                        <a14:foregroundMark x1="32292" y1="9766" x2="35938" y2="12891"/>
                        <a14:backgroundMark x1="7813" y1="49609" x2="7813" y2="49609"/>
                        <a14:backgroundMark x1="6250" y1="40625" x2="7292" y2="49609"/>
                        <a14:backgroundMark x1="6771" y1="40234" x2="6771" y2="41406"/>
                        <a14:backgroundMark x1="6250" y1="39844" x2="6250" y2="39844"/>
                      </a14:backgroundRemoval>
                    </a14:imgEffect>
                  </a14:imgLayer>
                </a14:imgProps>
              </a:ext>
            </a:extLst>
          </a:blip>
          <a:srcRect r="48821" b="50434"/>
          <a:stretch/>
        </p:blipFill>
        <p:spPr>
          <a:xfrm>
            <a:off x="800100" y="1522747"/>
            <a:ext cx="508067" cy="656065"/>
          </a:xfrm>
          <a:prstGeom prst="rect">
            <a:avLst/>
          </a:prstGeom>
        </p:spPr>
      </p:pic>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bebé</a:t>
            </a:r>
          </a:p>
        </p:txBody>
      </p:sp>
      <p:pic>
        <p:nvPicPr>
          <p:cNvPr id="5" name="Picture 4">
            <a:extLst>
              <a:ext uri="{FF2B5EF4-FFF2-40B4-BE49-F238E27FC236}">
                <a16:creationId xmlns:a16="http://schemas.microsoft.com/office/drawing/2014/main" id="{AD7DC3A4-15D9-60F5-3D62-69A0577B513C}"/>
              </a:ext>
            </a:extLst>
          </p:cNvPr>
          <p:cNvPicPr>
            <a:picLocks noChangeAspect="1"/>
          </p:cNvPicPr>
          <p:nvPr/>
        </p:nvPicPr>
        <p:blipFill>
          <a:blip r:embed="rId7"/>
          <a:stretch>
            <a:fillRect/>
          </a:stretch>
        </p:blipFill>
        <p:spPr>
          <a:xfrm>
            <a:off x="9605112" y="1682970"/>
            <a:ext cx="1650077" cy="1650077"/>
          </a:xfrm>
          <a:prstGeom prst="rect">
            <a:avLst/>
          </a:prstGeom>
        </p:spPr>
      </p:pic>
    </p:spTree>
    <p:extLst>
      <p:ext uri="{BB962C8B-B14F-4D97-AF65-F5344CB8AC3E}">
        <p14:creationId xmlns:p14="http://schemas.microsoft.com/office/powerpoint/2010/main" val="25713281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67</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6357158" cy="3874926"/>
          </a:xfrm>
        </p:spPr>
        <p:txBody>
          <a:bodyPr>
            <a:normAutofit fontScale="62500" lnSpcReduction="20000"/>
          </a:bodyPr>
          <a:lstStyle/>
          <a:p>
            <a:pPr marL="0" indent="0">
              <a:buNone/>
            </a:pPr>
            <a:r>
              <a:rPr lang="es-ES_tradnl" sz="2400" dirty="0"/>
              <a:t>Para poder utilizar Python debemos preparar nuestra máquina con las herramientas necesarias.</a:t>
            </a:r>
          </a:p>
          <a:p>
            <a:pPr marL="0" indent="0">
              <a:buNone/>
            </a:pPr>
            <a:r>
              <a:rPr lang="es-ES_tradnl" sz="2400" dirty="0"/>
              <a:t>Para arrancar a usar Python necesitamos instalar:</a:t>
            </a:r>
          </a:p>
          <a:p>
            <a:r>
              <a:rPr lang="es-ES_tradnl" sz="2400" dirty="0"/>
              <a:t>Tener instalado al menos una versión Python </a:t>
            </a:r>
          </a:p>
          <a:p>
            <a:r>
              <a:rPr lang="es-ES_tradnl" sz="2400" b="1" dirty="0"/>
              <a:t>Gestión de paquetes. </a:t>
            </a:r>
            <a:r>
              <a:rPr lang="es-ES_tradnl" sz="2400" dirty="0"/>
              <a:t>Tener una herramienta que nos permita gestionar las librerías que queremos instalar.</a:t>
            </a:r>
          </a:p>
          <a:p>
            <a:r>
              <a:rPr lang="es-ES_tradnl" sz="2400" b="1" dirty="0"/>
              <a:t>Entornos virtuales</a:t>
            </a:r>
            <a:r>
              <a:rPr lang="es-ES_tradnl" sz="2400" dirty="0"/>
              <a:t>. Cuando trabajamos en distintos proyectos, no todos ellos requieren los mismos paquetes ni siquiera la misma versión de Python. Para ello podemos usar entornos virtuales que nos permiten instalar paquetes específicos al proyecto, también establecer qué versión de Python usaremos.</a:t>
            </a:r>
          </a:p>
          <a:p>
            <a:pPr marL="0" indent="0">
              <a:buNone/>
            </a:pPr>
            <a:r>
              <a:rPr lang="es-ES_tradnl" sz="2400" i="1" dirty="0">
                <a:solidFill>
                  <a:srgbClr val="C00000"/>
                </a:solidFill>
              </a:rPr>
              <a:t>No es recomendable usar el Python que usa el sistema, sobre todo en Linux, ya que, si modificamos algo de esta versión, podemos romper parte de nuestro OS.</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pic>
        <p:nvPicPr>
          <p:cNvPr id="11" name="Picture 10" descr="A diagram of a computer system&#10;&#10;Description automatically generated">
            <a:extLst>
              <a:ext uri="{FF2B5EF4-FFF2-40B4-BE49-F238E27FC236}">
                <a16:creationId xmlns:a16="http://schemas.microsoft.com/office/drawing/2014/main" id="{B604BF7B-74B9-FA0A-49B7-B039B65D9305}"/>
              </a:ext>
            </a:extLst>
          </p:cNvPr>
          <p:cNvPicPr>
            <a:picLocks noChangeAspect="1"/>
          </p:cNvPicPr>
          <p:nvPr/>
        </p:nvPicPr>
        <p:blipFill>
          <a:blip r:embed="rId6"/>
          <a:stretch>
            <a:fillRect/>
          </a:stretch>
        </p:blipFill>
        <p:spPr>
          <a:xfrm>
            <a:off x="7316237" y="1873995"/>
            <a:ext cx="4014118" cy="3981416"/>
          </a:xfrm>
          <a:prstGeom prst="rect">
            <a:avLst/>
          </a:prstGeom>
        </p:spPr>
      </p:pic>
      <p:sp>
        <p:nvSpPr>
          <p:cNvPr id="12" name="TextBox 11">
            <a:extLst>
              <a:ext uri="{FF2B5EF4-FFF2-40B4-BE49-F238E27FC236}">
                <a16:creationId xmlns:a16="http://schemas.microsoft.com/office/drawing/2014/main" id="{25DBD323-98DF-3D2C-5932-B6F3C0698B47}"/>
              </a:ext>
            </a:extLst>
          </p:cNvPr>
          <p:cNvSpPr txBox="1"/>
          <p:nvPr/>
        </p:nvSpPr>
        <p:spPr>
          <a:xfrm>
            <a:off x="8777081" y="5855411"/>
            <a:ext cx="2733441" cy="307777"/>
          </a:xfrm>
          <a:prstGeom prst="rect">
            <a:avLst/>
          </a:prstGeom>
          <a:noFill/>
        </p:spPr>
        <p:txBody>
          <a:bodyPr wrap="none" rtlCol="0">
            <a:spAutoFit/>
          </a:bodyPr>
          <a:lstStyle/>
          <a:p>
            <a:r>
              <a:rPr lang="es-ES_tradnl" sz="1400" b="1" dirty="0"/>
              <a:t>Fuente</a:t>
            </a:r>
            <a:r>
              <a:rPr lang="es-ES_tradnl" sz="1400" dirty="0"/>
              <a:t>: </a:t>
            </a:r>
            <a:r>
              <a:rPr lang="es-ES_tradnl" sz="1400" dirty="0">
                <a:hlinkClick r:id="rId7"/>
              </a:rPr>
              <a:t>https://</a:t>
            </a:r>
            <a:r>
              <a:rPr lang="es-ES_tradnl" sz="1400" dirty="0" err="1">
                <a:hlinkClick r:id="rId7"/>
              </a:rPr>
              <a:t>xkcd.com</a:t>
            </a:r>
            <a:r>
              <a:rPr lang="es-ES_tradnl" sz="1400" dirty="0">
                <a:hlinkClick r:id="rId7"/>
              </a:rPr>
              <a:t>/1987/</a:t>
            </a:r>
            <a:endParaRPr lang="es-ES_tradnl" sz="1400" dirty="0"/>
          </a:p>
        </p:txBody>
      </p:sp>
    </p:spTree>
    <p:extLst>
      <p:ext uri="{BB962C8B-B14F-4D97-AF65-F5344CB8AC3E}">
        <p14:creationId xmlns:p14="http://schemas.microsoft.com/office/powerpoint/2010/main" val="33416112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68</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7845136" cy="3874926"/>
          </a:xfrm>
        </p:spPr>
        <p:txBody>
          <a:bodyPr>
            <a:normAutofit fontScale="77500" lnSpcReduction="20000"/>
          </a:bodyPr>
          <a:lstStyle/>
          <a:p>
            <a:pPr marL="0" indent="0">
              <a:buNone/>
            </a:pPr>
            <a:r>
              <a:rPr lang="es-ES_tradnl" sz="2400" dirty="0"/>
              <a:t>La forma más fácil de obtener todo esto es usar una herramienta que nos resuelva todo este problema y además que este pensado principalmente para ciencia de datos.</a:t>
            </a:r>
          </a:p>
          <a:p>
            <a:pPr marL="0" indent="0">
              <a:buNone/>
            </a:pPr>
            <a:r>
              <a:rPr lang="es-ES_tradnl" sz="2400" dirty="0"/>
              <a:t>Esta herramienta es </a:t>
            </a:r>
            <a:r>
              <a:rPr lang="es-ES_tradnl" sz="2400" b="1" dirty="0">
                <a:solidFill>
                  <a:srgbClr val="00B050"/>
                </a:solidFill>
              </a:rPr>
              <a:t>Anaconda</a:t>
            </a:r>
          </a:p>
          <a:p>
            <a:pPr marL="0" indent="0">
              <a:buNone/>
            </a:pPr>
            <a:r>
              <a:rPr lang="es-ES_tradnl" sz="2400" dirty="0">
                <a:hlinkClick r:id="rId4"/>
              </a:rPr>
              <a:t>Anaconda es una distribución </a:t>
            </a:r>
            <a:r>
              <a:rPr lang="es-ES_tradnl" sz="2400" dirty="0"/>
              <a:t>de Python y R, enfocado en computación científica (ciencia de datos, procesamiento en gran escala y aprendizaje automático). </a:t>
            </a:r>
          </a:p>
          <a:p>
            <a:pPr marL="0" indent="0">
              <a:buNone/>
            </a:pPr>
            <a:r>
              <a:rPr lang="es-ES_tradnl" sz="2400" dirty="0"/>
              <a:t>Está orientado a simplificar el despliegue y administración de los paquetes de software.</a:t>
            </a:r>
          </a:p>
          <a:p>
            <a:pPr marL="0" indent="0">
              <a:buNone/>
            </a:pPr>
            <a:r>
              <a:rPr lang="es-ES_tradnl" sz="2400" dirty="0"/>
              <a:t>La versión de los paquetes en Anaconda es llevada a cabo por el sistema de manejo de paquete </a:t>
            </a:r>
            <a:r>
              <a:rPr lang="es-ES_tradnl" sz="2400" dirty="0" err="1"/>
              <a:t>conda</a:t>
            </a:r>
            <a:r>
              <a:rPr lang="es-ES_tradnl" sz="2400" dirty="0"/>
              <a:t>. </a:t>
            </a:r>
          </a:p>
          <a:p>
            <a:pPr marL="0" indent="0">
              <a:buNone/>
            </a:pPr>
            <a:r>
              <a:rPr lang="es-ES_tradnl" sz="2400" dirty="0"/>
              <a:t>Anaconda está disponible en Linux, MacOS y Windows. </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pic>
        <p:nvPicPr>
          <p:cNvPr id="5" name="Picture 2">
            <a:extLst>
              <a:ext uri="{FF2B5EF4-FFF2-40B4-BE49-F238E27FC236}">
                <a16:creationId xmlns:a16="http://schemas.microsoft.com/office/drawing/2014/main" id="{2CFC8868-B171-09F4-B010-4597909637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5237" y="2293126"/>
            <a:ext cx="3103952" cy="153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810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69</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novato</a:t>
            </a:r>
          </a:p>
        </p:txBody>
      </p:sp>
      <p:pic>
        <p:nvPicPr>
          <p:cNvPr id="8" name="Picture 7" descr="A group of cartoon faces&#10;&#10;Description automatically generated">
            <a:extLst>
              <a:ext uri="{FF2B5EF4-FFF2-40B4-BE49-F238E27FC236}">
                <a16:creationId xmlns:a16="http://schemas.microsoft.com/office/drawing/2014/main" id="{11F6A5F3-C974-9A90-F0FF-AF68B874D7E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344" b="54688" l="51563" r="97917">
                        <a14:foregroundMark x1="63349" y1="40202" x2="81839" y2="44923"/>
                        <a14:foregroundMark x1="68229" y1="20703" x2="70833" y2="21094"/>
                        <a14:foregroundMark x1="68229" y1="19141" x2="69271" y2="23047"/>
                        <a14:foregroundMark x1="74479" y1="18359" x2="79167" y2="17578"/>
                        <a14:foregroundMark x1="66667" y1="17578" x2="89063" y2="18750"/>
                        <a14:foregroundMark x1="88542" y1="17969" x2="90104" y2="23047"/>
                        <a14:foregroundMark x1="83854" y1="17188" x2="83333" y2="21875"/>
                        <a14:foregroundMark x1="82813" y1="19141" x2="79167" y2="25781"/>
                        <a14:foregroundMark x1="79688" y1="19922" x2="74479" y2="25781"/>
                        <a14:foregroundMark x1="73958" y1="19531" x2="68750" y2="21875"/>
                        <a14:foregroundMark x1="70313" y1="19531" x2="64583" y2="24609"/>
                        <a14:foregroundMark x1="65625" y1="18359" x2="59896" y2="26563"/>
                        <a14:foregroundMark x1="60938" y1="17969" x2="60938" y2="20703"/>
                        <a14:foregroundMark x1="60209" y1="47656" x2="59896" y2="50000"/>
                        <a14:foregroundMark x1="91146" y1="31250" x2="96875" y2="20703"/>
                        <a14:foregroundMark x1="89424" y1="16582" x2="70313" y2="4688"/>
                        <a14:foregroundMark x1="94792" y1="19922" x2="92688" y2="18613"/>
                        <a14:foregroundMark x1="71875" y1="5859" x2="88021" y2="6641"/>
                        <a14:foregroundMark x1="89583" y1="8594" x2="91845" y2="11986"/>
                        <a14:foregroundMark x1="70833" y1="5859" x2="59877" y2="8976"/>
                        <a14:foregroundMark x1="92188" y1="8594" x2="93723" y2="11903"/>
                        <a14:foregroundMark x1="95313" y1="10938" x2="95731" y2="11815"/>
                        <a14:foregroundMark x1="63021" y1="3125" x2="86979" y2="2344"/>
                        <a14:foregroundMark x1="88021" y1="3516" x2="93750" y2="5469"/>
                        <a14:foregroundMark x1="93229" y1="28125" x2="94271" y2="32422"/>
                        <a14:foregroundMark x1="96875" y1="27344" x2="95833" y2="30078"/>
                        <a14:foregroundMark x1="53646" y1="19922" x2="54688" y2="27734"/>
                        <a14:foregroundMark x1="55729" y1="25000" x2="54688" y2="28516"/>
                        <a14:foregroundMark x1="52604" y1="25391" x2="53125" y2="28125"/>
                        <a14:foregroundMark x1="55729" y1="20313" x2="56771" y2="11719"/>
                        <a14:foregroundMark x1="56250" y1="14453" x2="55740" y2="6799"/>
                        <a14:foregroundMark x1="55729" y1="8594" x2="90104" y2="4297"/>
                        <a14:foregroundMark x1="90104" y1="4297" x2="96354" y2="30469"/>
                        <a14:foregroundMark x1="96354" y1="30469" x2="95313" y2="32422"/>
                        <a14:foregroundMark x1="93103" y1="46739" x2="93193" y2="50166"/>
                        <a14:foregroundMark x1="92708" y1="31641" x2="92871" y2="37891"/>
                        <a14:foregroundMark x1="93118" y1="46735" x2="92772" y2="49695"/>
                        <a14:foregroundMark x1="94792" y1="32422" x2="94153" y2="37891"/>
                        <a14:backgroundMark x1="54688" y1="5469" x2="54688" y2="5469"/>
                        <a14:backgroundMark x1="50606" y1="28393" x2="50521" y2="32422"/>
                        <a14:backgroundMark x1="51042" y1="7813" x2="50781" y2="20136"/>
                        <a14:backgroundMark x1="95313" y1="41016" x2="97396" y2="45703"/>
                        <a14:backgroundMark x1="55729" y1="44531" x2="55729" y2="47656"/>
                        <a14:backgroundMark x1="53646" y1="41406" x2="53646" y2="45703"/>
                        <a14:backgroundMark x1="55208" y1="33203" x2="54167" y2="42969"/>
                        <a14:backgroundMark x1="54167" y1="6250" x2="54167" y2="6250"/>
                        <a14:backgroundMark x1="53646" y1="5078" x2="54167" y2="7031"/>
                        <a14:backgroundMark x1="55208" y1="34375" x2="56771" y2="33984"/>
                        <a14:backgroundMark x1="94792" y1="37891" x2="94792" y2="43750"/>
                        <a14:backgroundMark x1="95833" y1="53125" x2="89063" y2="53516"/>
                        <a14:backgroundMark x1="93229" y1="51953" x2="85417" y2="50000"/>
                      </a14:backgroundRemoval>
                    </a14:imgEffect>
                  </a14:imgLayer>
                </a14:imgProps>
              </a:ext>
            </a:extLst>
          </a:blip>
          <a:srcRect l="50000" t="-459" r="-1179" b="50893"/>
          <a:stretch/>
        </p:blipFill>
        <p:spPr>
          <a:xfrm flipH="1">
            <a:off x="800100" y="1492035"/>
            <a:ext cx="508067" cy="656065"/>
          </a:xfrm>
          <a:prstGeom prst="rect">
            <a:avLst/>
          </a:prstGeom>
        </p:spPr>
      </p:pic>
      <p:sp>
        <p:nvSpPr>
          <p:cNvPr id="12" name="Content Placeholder 3">
            <a:extLst>
              <a:ext uri="{FF2B5EF4-FFF2-40B4-BE49-F238E27FC236}">
                <a16:creationId xmlns:a16="http://schemas.microsoft.com/office/drawing/2014/main" id="{049E75C4-D2A4-081B-064C-747966F21A57}"/>
              </a:ext>
            </a:extLst>
          </p:cNvPr>
          <p:cNvSpPr>
            <a:spLocks noGrp="1"/>
          </p:cNvSpPr>
          <p:nvPr>
            <p:ph idx="1"/>
          </p:nvPr>
        </p:nvSpPr>
        <p:spPr>
          <a:xfrm>
            <a:off x="700636" y="2293126"/>
            <a:ext cx="5536262" cy="3636088"/>
          </a:xfrm>
        </p:spPr>
        <p:txBody>
          <a:bodyPr>
            <a:normAutofit lnSpcReduction="10000"/>
          </a:bodyPr>
          <a:lstStyle/>
          <a:p>
            <a:pPr marL="0" indent="0">
              <a:buNone/>
            </a:pPr>
            <a:r>
              <a:rPr lang="es-ES_tradnl" dirty="0"/>
              <a:t>Anaconda también maneja entornos virtuales usando </a:t>
            </a:r>
            <a:r>
              <a:rPr lang="es-ES_tradnl" b="1" dirty="0" err="1">
                <a:solidFill>
                  <a:schemeClr val="accent2">
                    <a:lumMod val="75000"/>
                  </a:schemeClr>
                </a:solidFill>
              </a:rPr>
              <a:t>conda</a:t>
            </a:r>
            <a:r>
              <a:rPr lang="es-ES_tradnl" dirty="0"/>
              <a:t>.</a:t>
            </a:r>
          </a:p>
          <a:p>
            <a:pPr marL="0" indent="0">
              <a:buNone/>
            </a:pPr>
            <a:r>
              <a:rPr lang="es-ES_tradnl" dirty="0"/>
              <a:t>Además, nos provee un UI que permite configurar sin necesidad de pasar por consola. </a:t>
            </a:r>
          </a:p>
          <a:p>
            <a:pPr marL="0" indent="0">
              <a:buNone/>
            </a:pPr>
            <a:r>
              <a:rPr lang="es-ES_tradnl" dirty="0"/>
              <a:t>Gran desventaja, pesa 5 Gb. Se puede evitar si se usa </a:t>
            </a:r>
            <a:r>
              <a:rPr lang="es-ES_tradnl" dirty="0" err="1"/>
              <a:t>Miniconda</a:t>
            </a:r>
            <a:r>
              <a:rPr lang="es-ES_tradnl" dirty="0"/>
              <a:t> (400 Mb), pero perdemos la UI.</a:t>
            </a:r>
          </a:p>
          <a:p>
            <a:pPr marL="0" indent="0">
              <a:buNone/>
            </a:pPr>
            <a:r>
              <a:rPr lang="es-ES_tradnl" dirty="0"/>
              <a:t>Te sentís un usuario más avanzado, lee la </a:t>
            </a:r>
            <a:r>
              <a:rPr lang="es-ES_tradnl" dirty="0">
                <a:hlinkClick r:id="rId6"/>
              </a:rPr>
              <a:t>documentación de Anaconda </a:t>
            </a:r>
            <a:r>
              <a:rPr lang="es-ES_tradnl" dirty="0"/>
              <a:t>para entender los diferentes sabores que se presentan y como usar el CLI (</a:t>
            </a:r>
            <a:r>
              <a:rPr lang="es-ES_tradnl" dirty="0" err="1"/>
              <a:t>conda</a:t>
            </a:r>
            <a:r>
              <a:rPr lang="es-ES_tradnl" dirty="0"/>
              <a:t>). </a:t>
            </a:r>
          </a:p>
        </p:txBody>
      </p:sp>
      <p:pic>
        <p:nvPicPr>
          <p:cNvPr id="13" name="Picture 12" descr="A screenshot of a computer&#10;&#10;Description automatically generated">
            <a:extLst>
              <a:ext uri="{FF2B5EF4-FFF2-40B4-BE49-F238E27FC236}">
                <a16:creationId xmlns:a16="http://schemas.microsoft.com/office/drawing/2014/main" id="{480A4DEC-B9FF-E7F8-75D2-27F8BC810D34}"/>
              </a:ext>
            </a:extLst>
          </p:cNvPr>
          <p:cNvPicPr>
            <a:picLocks noChangeAspect="1"/>
          </p:cNvPicPr>
          <p:nvPr/>
        </p:nvPicPr>
        <p:blipFill>
          <a:blip r:embed="rId7"/>
          <a:stretch>
            <a:fillRect/>
          </a:stretch>
        </p:blipFill>
        <p:spPr>
          <a:xfrm>
            <a:off x="6236898" y="2293126"/>
            <a:ext cx="5416591" cy="2698885"/>
          </a:xfrm>
          <a:prstGeom prst="rect">
            <a:avLst/>
          </a:prstGeom>
        </p:spPr>
      </p:pic>
    </p:spTree>
    <p:extLst>
      <p:ext uri="{BB962C8B-B14F-4D97-AF65-F5344CB8AC3E}">
        <p14:creationId xmlns:p14="http://schemas.microsoft.com/office/powerpoint/2010/main" val="974342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Programa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7" name="TextBox 6">
            <a:extLst>
              <a:ext uri="{FF2B5EF4-FFF2-40B4-BE49-F238E27FC236}">
                <a16:creationId xmlns:a16="http://schemas.microsoft.com/office/drawing/2014/main" id="{2D6BD574-B35D-ABB3-53E3-788236C05CF4}"/>
              </a:ext>
            </a:extLst>
          </p:cNvPr>
          <p:cNvSpPr txBox="1"/>
          <p:nvPr/>
        </p:nvSpPr>
        <p:spPr>
          <a:xfrm>
            <a:off x="715383" y="1681324"/>
            <a:ext cx="1428596" cy="369332"/>
          </a:xfrm>
          <a:prstGeom prst="rect">
            <a:avLst/>
          </a:prstGeom>
          <a:noFill/>
        </p:spPr>
        <p:txBody>
          <a:bodyPr wrap="none" rtlCol="0">
            <a:spAutoFit/>
          </a:bodyPr>
          <a:lstStyle/>
          <a:p>
            <a:r>
              <a:rPr lang="es-ES_tradnl" dirty="0">
                <a:latin typeface="+mj-lt"/>
              </a:rPr>
              <a:t>Clase a clase</a:t>
            </a:r>
          </a:p>
        </p:txBody>
      </p:sp>
      <p:sp>
        <p:nvSpPr>
          <p:cNvPr id="3" name="Oval 2">
            <a:extLst>
              <a:ext uri="{FF2B5EF4-FFF2-40B4-BE49-F238E27FC236}">
                <a16:creationId xmlns:a16="http://schemas.microsoft.com/office/drawing/2014/main" id="{2456705B-AFCF-EAB3-0799-C228815D6345}"/>
              </a:ext>
            </a:extLst>
          </p:cNvPr>
          <p:cNvSpPr/>
          <p:nvPr/>
        </p:nvSpPr>
        <p:spPr>
          <a:xfrm>
            <a:off x="853245" y="223392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5</a:t>
            </a:r>
          </a:p>
        </p:txBody>
      </p:sp>
      <p:sp>
        <p:nvSpPr>
          <p:cNvPr id="8" name="TextBox 7">
            <a:extLst>
              <a:ext uri="{FF2B5EF4-FFF2-40B4-BE49-F238E27FC236}">
                <a16:creationId xmlns:a16="http://schemas.microsoft.com/office/drawing/2014/main" id="{08C9890A-D1C0-CC60-C160-54A25046A3F7}"/>
              </a:ext>
            </a:extLst>
          </p:cNvPr>
          <p:cNvSpPr txBox="1"/>
          <p:nvPr/>
        </p:nvSpPr>
        <p:spPr>
          <a:xfrm>
            <a:off x="1560362" y="2193786"/>
            <a:ext cx="10031004" cy="646331"/>
          </a:xfrm>
          <a:prstGeom prst="rect">
            <a:avLst/>
          </a:prstGeom>
          <a:noFill/>
        </p:spPr>
        <p:txBody>
          <a:bodyPr wrap="square" rtlCol="0">
            <a:spAutoFit/>
          </a:bodyPr>
          <a:lstStyle/>
          <a:p>
            <a:r>
              <a:rPr lang="es-ES_tradnl" dirty="0"/>
              <a:t>Conceptos de Regresión. Regresión lineal simple y múltiple. Métodos de evaluación de regresiones. Tratamiento de variables. Construcción de modelos. Regresión Ridge y Lasso</a:t>
            </a:r>
          </a:p>
        </p:txBody>
      </p:sp>
      <p:sp>
        <p:nvSpPr>
          <p:cNvPr id="9" name="Oval 8">
            <a:extLst>
              <a:ext uri="{FF2B5EF4-FFF2-40B4-BE49-F238E27FC236}">
                <a16:creationId xmlns:a16="http://schemas.microsoft.com/office/drawing/2014/main" id="{2028A272-F3A6-B4E1-FE2A-DC167A794E39}"/>
              </a:ext>
            </a:extLst>
          </p:cNvPr>
          <p:cNvSpPr/>
          <p:nvPr/>
        </p:nvSpPr>
        <p:spPr>
          <a:xfrm>
            <a:off x="853245" y="3208932"/>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6</a:t>
            </a:r>
          </a:p>
        </p:txBody>
      </p:sp>
      <p:sp>
        <p:nvSpPr>
          <p:cNvPr id="10" name="TextBox 9">
            <a:extLst>
              <a:ext uri="{FF2B5EF4-FFF2-40B4-BE49-F238E27FC236}">
                <a16:creationId xmlns:a16="http://schemas.microsoft.com/office/drawing/2014/main" id="{8FFEECD1-4996-B199-E1F6-D8D1DEA54C9C}"/>
              </a:ext>
            </a:extLst>
          </p:cNvPr>
          <p:cNvSpPr txBox="1"/>
          <p:nvPr/>
        </p:nvSpPr>
        <p:spPr>
          <a:xfrm>
            <a:off x="1560362" y="3168794"/>
            <a:ext cx="10031004" cy="646331"/>
          </a:xfrm>
          <a:prstGeom prst="rect">
            <a:avLst/>
          </a:prstGeom>
          <a:noFill/>
        </p:spPr>
        <p:txBody>
          <a:bodyPr wrap="square" rtlCol="0">
            <a:spAutoFit/>
          </a:bodyPr>
          <a:lstStyle/>
          <a:p>
            <a:r>
              <a:rPr lang="es-ES_tradnl" dirty="0"/>
              <a:t>Conceptos de Clasificación. Regresión logística simple y múltiple. Regresión logística multi-clase. Curva ROC. Teorema de Bayes. Clasificador bayesiano ingenuo</a:t>
            </a:r>
          </a:p>
        </p:txBody>
      </p:sp>
      <p:sp>
        <p:nvSpPr>
          <p:cNvPr id="13" name="Oval 12">
            <a:extLst>
              <a:ext uri="{FF2B5EF4-FFF2-40B4-BE49-F238E27FC236}">
                <a16:creationId xmlns:a16="http://schemas.microsoft.com/office/drawing/2014/main" id="{5612EF18-85A5-7120-0153-678D00A282CD}"/>
              </a:ext>
            </a:extLst>
          </p:cNvPr>
          <p:cNvSpPr/>
          <p:nvPr/>
        </p:nvSpPr>
        <p:spPr>
          <a:xfrm>
            <a:off x="853245" y="4222644"/>
            <a:ext cx="576436" cy="5660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7</a:t>
            </a:r>
          </a:p>
        </p:txBody>
      </p:sp>
      <p:sp>
        <p:nvSpPr>
          <p:cNvPr id="14" name="TextBox 13">
            <a:extLst>
              <a:ext uri="{FF2B5EF4-FFF2-40B4-BE49-F238E27FC236}">
                <a16:creationId xmlns:a16="http://schemas.microsoft.com/office/drawing/2014/main" id="{3F9ED412-4E69-D165-22AF-F259F898AD0F}"/>
              </a:ext>
            </a:extLst>
          </p:cNvPr>
          <p:cNvSpPr txBox="1"/>
          <p:nvPr/>
        </p:nvSpPr>
        <p:spPr>
          <a:xfrm>
            <a:off x="1560362" y="4190447"/>
            <a:ext cx="10031004" cy="646331"/>
          </a:xfrm>
          <a:prstGeom prst="rect">
            <a:avLst/>
          </a:prstGeom>
          <a:noFill/>
        </p:spPr>
        <p:txBody>
          <a:bodyPr wrap="square" rtlCol="0">
            <a:spAutoFit/>
          </a:bodyPr>
          <a:lstStyle/>
          <a:p>
            <a:r>
              <a:rPr lang="es-ES_tradnl" dirty="0"/>
              <a:t>Aprendizaje por Refuerzo. Proceso de decisión de Márkov. Ecuación de </a:t>
            </a:r>
            <a:r>
              <a:rPr lang="es-ES_tradnl" dirty="0" err="1"/>
              <a:t>Bellman</a:t>
            </a:r>
            <a:r>
              <a:rPr lang="es-ES_tradnl" dirty="0"/>
              <a:t>. Algoritmos basados en política o en valor. Soluciones iterativas. Can </a:t>
            </a:r>
            <a:r>
              <a:rPr lang="es-ES_tradnl" dirty="0" err="1"/>
              <a:t>it</a:t>
            </a:r>
            <a:r>
              <a:rPr lang="es-ES_tradnl" dirty="0"/>
              <a:t> Play DOOM? Aplicación de Q-</a:t>
            </a:r>
            <a:r>
              <a:rPr lang="es-ES_tradnl" dirty="0" err="1"/>
              <a:t>learning</a:t>
            </a:r>
            <a:endParaRPr lang="es-ES_tradnl" dirty="0"/>
          </a:p>
        </p:txBody>
      </p:sp>
      <p:sp>
        <p:nvSpPr>
          <p:cNvPr id="4" name="Footer Placeholder 4">
            <a:extLst>
              <a:ext uri="{FF2B5EF4-FFF2-40B4-BE49-F238E27FC236}">
                <a16:creationId xmlns:a16="http://schemas.microsoft.com/office/drawing/2014/main" id="{8F51932B-C3D8-2E05-F940-842121BDAFC5}"/>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91772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70</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a:bodyPr>
          <a:lstStyle/>
          <a:p>
            <a:pPr marL="0" indent="0">
              <a:buNone/>
            </a:pPr>
            <a:r>
              <a:rPr lang="es-ES_tradnl" sz="2400" dirty="0"/>
              <a:t>A partir de ahí, instalar un entorno de desarrollo de Python es similar, </a:t>
            </a:r>
            <a:r>
              <a:rPr lang="es-ES_tradnl" sz="2400" dirty="0" err="1"/>
              <a:t>tenés</a:t>
            </a:r>
            <a:r>
              <a:rPr lang="es-ES_tradnl" sz="2400" dirty="0"/>
              <a:t> que:</a:t>
            </a:r>
          </a:p>
          <a:p>
            <a:r>
              <a:rPr lang="es-ES_tradnl" sz="2400" dirty="0"/>
              <a:t>Tener instalado al menos una versión Python </a:t>
            </a:r>
          </a:p>
          <a:p>
            <a:r>
              <a:rPr lang="es-ES_tradnl" sz="2400" b="1" dirty="0"/>
              <a:t>Gestión de paquetes</a:t>
            </a:r>
          </a:p>
          <a:p>
            <a:r>
              <a:rPr lang="es-ES_tradnl" sz="2400" b="1" dirty="0"/>
              <a:t>Entornos virtuales</a:t>
            </a:r>
            <a:endParaRPr lang="es-ES_tradnl" sz="2400" dirty="0"/>
          </a:p>
          <a:p>
            <a:pPr marL="0" indent="0">
              <a:buNone/>
            </a:pPr>
            <a:r>
              <a:rPr lang="es-ES_tradnl" sz="2400" dirty="0"/>
              <a:t>Nada más que ahora veamos herramientas más poderosas y generales.</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Tree>
    <p:extLst>
      <p:ext uri="{BB962C8B-B14F-4D97-AF65-F5344CB8AC3E}">
        <p14:creationId xmlns:p14="http://schemas.microsoft.com/office/powerpoint/2010/main" val="639315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71</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lnSpcReduction="10000"/>
          </a:bodyPr>
          <a:lstStyle/>
          <a:p>
            <a:pPr marL="0" indent="0">
              <a:buNone/>
            </a:pPr>
            <a:r>
              <a:rPr lang="es-ES_tradnl" sz="2400" dirty="0"/>
              <a:t>Instalar Python, dependiendo de que OS tengas vas a tener muchas opciones:</a:t>
            </a:r>
          </a:p>
          <a:p>
            <a:r>
              <a:rPr lang="es-ES_tradnl" sz="2400" dirty="0"/>
              <a:t>Instalar </a:t>
            </a:r>
            <a:r>
              <a:rPr lang="es-ES_tradnl" sz="2400" dirty="0">
                <a:hlinkClick r:id="rId4"/>
              </a:rPr>
              <a:t>Python</a:t>
            </a:r>
            <a:r>
              <a:rPr lang="es-ES_tradnl" sz="2400" dirty="0"/>
              <a:t> desde la página. Se pueden descargar más de una versión, hoy en día se recomienda de &gt;= 3.9. Nosotros vamos a usar la 3.10.</a:t>
            </a:r>
          </a:p>
          <a:p>
            <a:r>
              <a:rPr lang="es-ES_tradnl" sz="2400" dirty="0"/>
              <a:t>Instalar con tu gestor de paquete (Linux o Windows con </a:t>
            </a:r>
            <a:r>
              <a:rPr lang="es-ES_tradnl" sz="2400" dirty="0">
                <a:hlinkClick r:id="rId5"/>
              </a:rPr>
              <a:t>WSL</a:t>
            </a:r>
            <a:r>
              <a:rPr lang="es-ES_tradnl" sz="2400" dirty="0"/>
              <a:t>) o </a:t>
            </a:r>
            <a:r>
              <a:rPr lang="es-ES_tradnl" sz="2400" dirty="0" err="1">
                <a:hlinkClick r:id="rId6"/>
              </a:rPr>
              <a:t>Homebrew</a:t>
            </a:r>
            <a:r>
              <a:rPr lang="es-ES_tradnl" sz="2400" dirty="0"/>
              <a:t> (MacOS). Por ejemplo, Ubuntu tiene </a:t>
            </a:r>
            <a:r>
              <a:rPr lang="es-ES_tradnl" sz="2400" dirty="0">
                <a:hlinkClick r:id="rId7"/>
              </a:rPr>
              <a:t>este repositorio</a:t>
            </a:r>
            <a:r>
              <a:rPr lang="es-ES_tradnl" sz="2400" dirty="0"/>
              <a:t> o </a:t>
            </a:r>
            <a:r>
              <a:rPr lang="es-ES_tradnl" sz="2400" dirty="0" err="1"/>
              <a:t>Archlinux</a:t>
            </a:r>
            <a:r>
              <a:rPr lang="es-ES_tradnl" sz="2400" dirty="0"/>
              <a:t> usando </a:t>
            </a:r>
            <a:r>
              <a:rPr lang="es-ES_tradnl" sz="2400" dirty="0">
                <a:hlinkClick r:id="rId8"/>
              </a:rPr>
              <a:t>AUR</a:t>
            </a:r>
            <a:r>
              <a:rPr lang="es-ES_tradnl" sz="2400" dirty="0"/>
              <a:t>.</a:t>
            </a:r>
          </a:p>
          <a:p>
            <a:r>
              <a:rPr lang="es-ES_tradnl" sz="2400" dirty="0"/>
              <a:t>Usando un gestor de versiones de Python:</a:t>
            </a:r>
          </a:p>
          <a:p>
            <a:pPr lvl="1"/>
            <a:r>
              <a:rPr lang="es-ES_tradnl" sz="2200" dirty="0" err="1">
                <a:hlinkClick r:id="rId9"/>
              </a:rPr>
              <a:t>pyenv</a:t>
            </a:r>
            <a:r>
              <a:rPr lang="es-ES_tradnl" sz="2200" dirty="0"/>
              <a:t> para Linux/MacOS</a:t>
            </a:r>
          </a:p>
          <a:p>
            <a:pPr lvl="1"/>
            <a:r>
              <a:rPr lang="es-ES_tradnl" sz="2200" dirty="0" err="1">
                <a:hlinkClick r:id="rId10"/>
              </a:rPr>
              <a:t>pyenv-win</a:t>
            </a:r>
            <a:r>
              <a:rPr lang="es-ES_tradnl" sz="2200" dirty="0"/>
              <a:t> para Windows</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Tree>
    <p:extLst>
      <p:ext uri="{BB962C8B-B14F-4D97-AF65-F5344CB8AC3E}">
        <p14:creationId xmlns:p14="http://schemas.microsoft.com/office/powerpoint/2010/main" val="1807963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72</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fontScale="92500" lnSpcReduction="10000"/>
          </a:bodyPr>
          <a:lstStyle/>
          <a:p>
            <a:pPr marL="0" indent="0">
              <a:buNone/>
            </a:pPr>
            <a:r>
              <a:rPr lang="es-ES_tradnl" sz="2400" b="1" dirty="0">
                <a:solidFill>
                  <a:schemeClr val="accent1"/>
                </a:solidFill>
              </a:rPr>
              <a:t>Gestión de paquetes:</a:t>
            </a:r>
          </a:p>
          <a:p>
            <a:pPr marL="0" indent="0">
              <a:buNone/>
            </a:pPr>
            <a:r>
              <a:rPr lang="es-ES_tradnl" sz="2400" dirty="0" err="1"/>
              <a:t>pip</a:t>
            </a:r>
            <a:r>
              <a:rPr lang="es-ES_tradnl" sz="2400" dirty="0"/>
              <a:t> es un sistema de gestión de paquetes utilizado para instalar y administrar paquetes de software escritos en Python. Muchos de estos paquetes pueden ser encontrados en </a:t>
            </a:r>
            <a:r>
              <a:rPr lang="es-ES_tradnl" sz="2400" dirty="0" err="1">
                <a:hlinkClick r:id="rId4"/>
              </a:rPr>
              <a:t>PyPI</a:t>
            </a:r>
            <a:r>
              <a:rPr lang="es-ES_tradnl" sz="2400" dirty="0"/>
              <a:t>. Python incluyen </a:t>
            </a:r>
            <a:r>
              <a:rPr lang="es-ES_tradnl" sz="2400" dirty="0" err="1"/>
              <a:t>pip</a:t>
            </a:r>
            <a:r>
              <a:rPr lang="es-ES_tradnl" sz="2400" dirty="0"/>
              <a:t> por defecto.</a:t>
            </a:r>
          </a:p>
          <a:p>
            <a:pPr marL="0" indent="0">
              <a:buNone/>
            </a:pPr>
            <a:r>
              <a:rPr lang="es-ES_tradnl" sz="2400" dirty="0"/>
              <a:t>Existen otros gestores:</a:t>
            </a:r>
          </a:p>
          <a:p>
            <a:r>
              <a:rPr lang="es-ES_tradnl" sz="2400" dirty="0" err="1">
                <a:hlinkClick r:id="rId5"/>
              </a:rPr>
              <a:t>uv</a:t>
            </a:r>
            <a:r>
              <a:rPr lang="es-ES_tradnl" sz="2400" dirty="0"/>
              <a:t> </a:t>
            </a:r>
          </a:p>
          <a:p>
            <a:r>
              <a:rPr lang="es-ES_tradnl" sz="2400" dirty="0">
                <a:hlinkClick r:id="rId6"/>
              </a:rPr>
              <a:t>Mamba</a:t>
            </a:r>
            <a:endParaRPr lang="es-ES_tradnl" sz="2400" dirty="0"/>
          </a:p>
          <a:p>
            <a:r>
              <a:rPr lang="es-ES_tradnl" sz="2400" dirty="0">
                <a:hlinkClick r:id="rId7"/>
              </a:rPr>
              <a:t>PDM</a:t>
            </a:r>
            <a:endParaRPr lang="es-ES_tradnl" sz="2400" dirty="0"/>
          </a:p>
          <a:p>
            <a:r>
              <a:rPr lang="es-ES_tradnl" sz="2400" dirty="0"/>
              <a:t>Etc.</a:t>
            </a:r>
          </a:p>
          <a:p>
            <a:pPr marL="0" indent="0">
              <a:buNone/>
            </a:pPr>
            <a:endParaRPr lang="es-ES_tradnl" sz="2200" dirty="0"/>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Tree>
    <p:extLst>
      <p:ext uri="{BB962C8B-B14F-4D97-AF65-F5344CB8AC3E}">
        <p14:creationId xmlns:p14="http://schemas.microsoft.com/office/powerpoint/2010/main" val="452760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73</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93126"/>
            <a:ext cx="10691264" cy="3874926"/>
          </a:xfrm>
        </p:spPr>
        <p:txBody>
          <a:bodyPr>
            <a:normAutofit/>
          </a:bodyPr>
          <a:lstStyle/>
          <a:p>
            <a:pPr marL="0" indent="0">
              <a:buNone/>
            </a:pPr>
            <a:r>
              <a:rPr lang="es-ES_tradnl" sz="2400" b="1" dirty="0">
                <a:solidFill>
                  <a:schemeClr val="accent4"/>
                </a:solidFill>
              </a:rPr>
              <a:t>Entornos virtuales:</a:t>
            </a:r>
          </a:p>
          <a:p>
            <a:pPr marL="0" indent="0">
              <a:buNone/>
            </a:pPr>
            <a:r>
              <a:rPr lang="es-ES_tradnl" sz="2400" dirty="0"/>
              <a:t>Hay múltiples formas de hacerlo, una de ellas es </a:t>
            </a:r>
            <a:r>
              <a:rPr lang="es-ES_tradnl" sz="2400" dirty="0">
                <a:hlinkClick r:id="rId4"/>
              </a:rPr>
              <a:t>virtualenv</a:t>
            </a:r>
            <a:r>
              <a:rPr lang="es-ES_tradnl" sz="2400" dirty="0"/>
              <a:t>. </a:t>
            </a:r>
          </a:p>
          <a:p>
            <a:pPr marL="0" indent="0">
              <a:buNone/>
            </a:pPr>
            <a:r>
              <a:rPr lang="es-ES_tradnl" sz="2400" dirty="0"/>
              <a:t>Otros que existen son:</a:t>
            </a:r>
          </a:p>
          <a:p>
            <a:pPr lvl="1"/>
            <a:r>
              <a:rPr lang="es-ES_tradnl" sz="2000" dirty="0" err="1">
                <a:hlinkClick r:id="rId5"/>
              </a:rPr>
              <a:t>virtualenvwrapper</a:t>
            </a:r>
            <a:endParaRPr lang="es-ES_tradnl" sz="2000" dirty="0"/>
          </a:p>
          <a:p>
            <a:pPr lvl="1"/>
            <a:r>
              <a:rPr lang="es-ES_tradnl" sz="2000" dirty="0" err="1">
                <a:hlinkClick r:id="rId6"/>
              </a:rPr>
              <a:t>pyenv-virtualen</a:t>
            </a:r>
            <a:r>
              <a:rPr lang="es-ES_tradnl" sz="2000" dirty="0" err="1">
                <a:hlinkClick r:id="rId6"/>
              </a:rPr>
              <a:t>v</a:t>
            </a:r>
            <a:endParaRPr lang="es-ES_tradnl" sz="2000" dirty="0"/>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3" name="Picture 12" descr="A group of cartoon faces&#10;&#10;Description automatically generated">
            <a:extLst>
              <a:ext uri="{FF2B5EF4-FFF2-40B4-BE49-F238E27FC236}">
                <a16:creationId xmlns:a16="http://schemas.microsoft.com/office/drawing/2014/main" id="{510B2526-63DB-8E2B-D2FA-CA5440809CB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Tree>
    <p:extLst>
      <p:ext uri="{BB962C8B-B14F-4D97-AF65-F5344CB8AC3E}">
        <p14:creationId xmlns:p14="http://schemas.microsoft.com/office/powerpoint/2010/main" val="17031715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74</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a:bodyPr>
          <a:lstStyle/>
          <a:p>
            <a:pPr marL="0" indent="0">
              <a:buNone/>
            </a:pPr>
            <a:r>
              <a:rPr lang="es-ES_tradnl" sz="2400" dirty="0"/>
              <a:t>Hoy en día una herramienta que es muy popular en el desarrollo de Python es </a:t>
            </a:r>
            <a:r>
              <a:rPr lang="es-ES_tradnl" sz="2400" dirty="0">
                <a:hlinkClick r:id="rId4"/>
              </a:rPr>
              <a:t>Poetry</a:t>
            </a:r>
            <a:r>
              <a:rPr lang="es-ES_tradnl" sz="2400" dirty="0"/>
              <a:t>. </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pic>
        <p:nvPicPr>
          <p:cNvPr id="13" name="Picture 12" descr="A blue and purple circle with black background&#10;&#10;Description automatically generated">
            <a:extLst>
              <a:ext uri="{FF2B5EF4-FFF2-40B4-BE49-F238E27FC236}">
                <a16:creationId xmlns:a16="http://schemas.microsoft.com/office/drawing/2014/main" id="{C7AFB102-B804-EDD7-8974-8EC035C3EA3A}"/>
              </a:ext>
            </a:extLst>
          </p:cNvPr>
          <p:cNvPicPr>
            <a:picLocks noChangeAspect="1"/>
          </p:cNvPicPr>
          <p:nvPr/>
        </p:nvPicPr>
        <p:blipFill>
          <a:blip r:embed="rId7"/>
          <a:stretch>
            <a:fillRect/>
          </a:stretch>
        </p:blipFill>
        <p:spPr>
          <a:xfrm>
            <a:off x="902766" y="3355047"/>
            <a:ext cx="1009731" cy="1262164"/>
          </a:xfrm>
          <a:prstGeom prst="rect">
            <a:avLst/>
          </a:prstGeom>
        </p:spPr>
      </p:pic>
      <p:sp>
        <p:nvSpPr>
          <p:cNvPr id="15" name="TextBox 14">
            <a:extLst>
              <a:ext uri="{FF2B5EF4-FFF2-40B4-BE49-F238E27FC236}">
                <a16:creationId xmlns:a16="http://schemas.microsoft.com/office/drawing/2014/main" id="{C0F15B5E-748E-4CDA-F5E2-D423A8C1B1B6}"/>
              </a:ext>
            </a:extLst>
          </p:cNvPr>
          <p:cNvSpPr txBox="1"/>
          <p:nvPr/>
        </p:nvSpPr>
        <p:spPr>
          <a:xfrm>
            <a:off x="2180012" y="3261092"/>
            <a:ext cx="9067108" cy="1200329"/>
          </a:xfrm>
          <a:prstGeom prst="rect">
            <a:avLst/>
          </a:prstGeom>
          <a:noFill/>
        </p:spPr>
        <p:txBody>
          <a:bodyPr wrap="square">
            <a:spAutoFit/>
          </a:bodyPr>
          <a:lstStyle/>
          <a:p>
            <a:pPr marL="0" indent="0">
              <a:buNone/>
            </a:pPr>
            <a:r>
              <a:rPr lang="es-ES_tradnl" sz="2400" b="1" i="1" dirty="0" err="1">
                <a:solidFill>
                  <a:schemeClr val="accent1"/>
                </a:solidFill>
              </a:rPr>
              <a:t>Poetry</a:t>
            </a:r>
            <a:r>
              <a:rPr lang="es-ES_tradnl" sz="2400" i="1" dirty="0">
                <a:solidFill>
                  <a:schemeClr val="accent1"/>
                </a:solidFill>
              </a:rPr>
              <a:t> es una herramienta para gestión y empaquetado de dependencias en Python. Permite declarar las bibliotecas de las que depende el proyecto y se encarga de administrarla. </a:t>
            </a:r>
          </a:p>
        </p:txBody>
      </p:sp>
    </p:spTree>
    <p:extLst>
      <p:ext uri="{BB962C8B-B14F-4D97-AF65-F5344CB8AC3E}">
        <p14:creationId xmlns:p14="http://schemas.microsoft.com/office/powerpoint/2010/main" val="3890588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75</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0" y="2293126"/>
            <a:ext cx="10591799" cy="3874926"/>
          </a:xfrm>
        </p:spPr>
        <p:txBody>
          <a:bodyPr>
            <a:normAutofit fontScale="92500" lnSpcReduction="10000"/>
          </a:bodyPr>
          <a:lstStyle/>
          <a:p>
            <a:pPr marL="0" indent="0">
              <a:buNone/>
            </a:pPr>
            <a:r>
              <a:rPr lang="es-ES_tradnl" sz="2400" dirty="0"/>
              <a:t>Para arrancar un nuevo proyecto, hacemos:</a:t>
            </a:r>
          </a:p>
          <a:p>
            <a:pPr marL="0" indent="0" algn="ctr">
              <a:buNone/>
            </a:pPr>
            <a:r>
              <a:rPr lang="es-ES_tradnl" sz="17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700" dirty="0">
                <a:latin typeface="NotoMono NF" panose="020B0609030804020204" pitchFamily="49" charset="0"/>
                <a:ea typeface="NotoMono NF" panose="020B0609030804020204" pitchFamily="49" charset="0"/>
                <a:cs typeface="NotoMono NF" panose="020B0609030804020204" pitchFamily="49" charset="0"/>
              </a:rPr>
              <a:t> new test-</a:t>
            </a:r>
            <a:r>
              <a:rPr lang="es-ES_tradnl" sz="1700" dirty="0" err="1">
                <a:latin typeface="NotoMono NF" panose="020B0609030804020204" pitchFamily="49" charset="0"/>
                <a:ea typeface="NotoMono NF" panose="020B0609030804020204" pitchFamily="49" charset="0"/>
                <a:cs typeface="NotoMono NF" panose="020B0609030804020204" pitchFamily="49" charset="0"/>
              </a:rPr>
              <a:t>proyect</a:t>
            </a:r>
            <a:endParaRPr lang="es-ES_tradnl" sz="1700" dirty="0">
              <a:latin typeface="NotoMono NF" panose="020B0609030804020204" pitchFamily="49" charset="0"/>
              <a:ea typeface="NotoMono NF" panose="020B0609030804020204" pitchFamily="49" charset="0"/>
              <a:cs typeface="NotoMono NF" panose="020B0609030804020204" pitchFamily="49" charset="0"/>
            </a:endParaRPr>
          </a:p>
          <a:p>
            <a:pPr marL="0" indent="0">
              <a:buNone/>
            </a:pPr>
            <a:r>
              <a:rPr lang="es-ES_tradnl" sz="2400" dirty="0"/>
              <a:t>También podemos elegir que versión de Python usar, pero no instala automáticamente el intérprete de Python, eso hay que encargarse uno. Lo bueno es que, al indicarle una versión, se encarga de que los paquetes que se instalen sean compatibles con las versiones especificadas.</a:t>
            </a:r>
          </a:p>
          <a:p>
            <a:pPr marL="0" indent="0">
              <a:buNone/>
            </a:pPr>
            <a:r>
              <a:rPr lang="es-ES_tradnl" sz="2400" dirty="0"/>
              <a:t>Eso se hace modificando el archivo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pyproject.toml</a:t>
            </a:r>
            <a:r>
              <a:rPr lang="es-ES_tradnl" sz="2400" dirty="0"/>
              <a:t>:</a:t>
            </a:r>
          </a:p>
          <a:p>
            <a:pPr marL="0" indent="0">
              <a:buNone/>
            </a:pPr>
            <a:endParaRPr lang="es-ES_tradnl" sz="2400" dirty="0"/>
          </a:p>
          <a:p>
            <a:pPr marL="0" indent="0">
              <a:buNone/>
            </a:pPr>
            <a:r>
              <a:rPr lang="es-ES_tradnl" sz="2400" dirty="0"/>
              <a:t>  </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pic>
        <p:nvPicPr>
          <p:cNvPr id="17" name="Picture 16" descr="A black rectangle with white text and blue and yellow letters&#10;&#10;Description automatically generated">
            <a:extLst>
              <a:ext uri="{FF2B5EF4-FFF2-40B4-BE49-F238E27FC236}">
                <a16:creationId xmlns:a16="http://schemas.microsoft.com/office/drawing/2014/main" id="{D548A874-E2CF-AC5E-0C5C-341FFC47A02A}"/>
              </a:ext>
            </a:extLst>
          </p:cNvPr>
          <p:cNvPicPr>
            <a:picLocks noChangeAspect="1"/>
          </p:cNvPicPr>
          <p:nvPr/>
        </p:nvPicPr>
        <p:blipFill rotWithShape="1">
          <a:blip r:embed="rId6"/>
          <a:srcRect l="10018" t="26384" r="10127" b="26110"/>
          <a:stretch/>
        </p:blipFill>
        <p:spPr>
          <a:xfrm>
            <a:off x="4161371" y="5137265"/>
            <a:ext cx="3869255" cy="914987"/>
          </a:xfrm>
          <a:prstGeom prst="rect">
            <a:avLst/>
          </a:prstGeom>
        </p:spPr>
      </p:pic>
    </p:spTree>
    <p:extLst>
      <p:ext uri="{BB962C8B-B14F-4D97-AF65-F5344CB8AC3E}">
        <p14:creationId xmlns:p14="http://schemas.microsoft.com/office/powerpoint/2010/main" val="593811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a:t>herramientas de desarrollo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76</a:t>
            </a:fld>
            <a:endParaRPr lang="en-US"/>
          </a:p>
        </p:txBody>
      </p:sp>
      <p:sp>
        <p:nvSpPr>
          <p:cNvPr id="7" name="Image by vectorjuice">
            <a:extLst>
              <a:ext uri="{FF2B5EF4-FFF2-40B4-BE49-F238E27FC236}">
                <a16:creationId xmlns:a16="http://schemas.microsoft.com/office/drawing/2014/main" id="{A40438F7-2E8A-4FAB-5A4C-DEBA5E294548}"/>
              </a:ext>
            </a:extLst>
          </p:cNvPr>
          <p:cNvSpPr txBox="1"/>
          <p:nvPr/>
        </p:nvSpPr>
        <p:spPr>
          <a:xfrm>
            <a:off x="21198149" y="12900981"/>
            <a:ext cx="2813355" cy="542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Image by </a:t>
            </a:r>
            <a:r>
              <a:rPr u="sng" dirty="0">
                <a:hlinkClick r:id="rId3"/>
              </a:rPr>
              <a:t>vectorjuice</a:t>
            </a:r>
          </a:p>
        </p:txBody>
      </p:sp>
      <p:sp>
        <p:nvSpPr>
          <p:cNvPr id="9" name="Content Placeholder 8">
            <a:extLst>
              <a:ext uri="{FF2B5EF4-FFF2-40B4-BE49-F238E27FC236}">
                <a16:creationId xmlns:a16="http://schemas.microsoft.com/office/drawing/2014/main" id="{A61704B4-F189-6058-273A-C859B672ABFE}"/>
              </a:ext>
            </a:extLst>
          </p:cNvPr>
          <p:cNvSpPr>
            <a:spLocks noGrp="1"/>
          </p:cNvSpPr>
          <p:nvPr>
            <p:ph idx="1"/>
          </p:nvPr>
        </p:nvSpPr>
        <p:spPr>
          <a:xfrm>
            <a:off x="800101" y="2218266"/>
            <a:ext cx="10591799" cy="3956301"/>
          </a:xfrm>
        </p:spPr>
        <p:txBody>
          <a:bodyPr>
            <a:normAutofit fontScale="85000" lnSpcReduction="20000"/>
          </a:bodyPr>
          <a:lstStyle/>
          <a:p>
            <a:pPr marL="0" indent="0">
              <a:buNone/>
            </a:pPr>
            <a:r>
              <a:rPr lang="es-ES_tradnl" sz="2400" dirty="0"/>
              <a:t>Dado que </a:t>
            </a:r>
            <a:r>
              <a:rPr lang="es-ES_tradnl" sz="2400" dirty="0" err="1"/>
              <a:t>Poetry</a:t>
            </a:r>
            <a:r>
              <a:rPr lang="es-ES_tradnl" sz="2400" dirty="0"/>
              <a:t> no maneja versiones y entornos virtuales, ese es tu problema. </a:t>
            </a:r>
          </a:p>
          <a:p>
            <a:pPr marL="0" indent="0">
              <a:buNone/>
            </a:pPr>
            <a:r>
              <a:rPr lang="es-ES_tradnl" sz="2400" dirty="0"/>
              <a:t>Primero podemos cambiar la versión de Python usando:</a:t>
            </a:r>
          </a:p>
          <a:p>
            <a:pPr marL="0" indent="0" algn="ctr">
              <a:buNone/>
            </a:pPr>
            <a:r>
              <a:rPr lang="es-ES_tradnl" sz="19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env</a:t>
            </a:r>
            <a:r>
              <a:rPr lang="es-ES_tradnl" sz="1900" dirty="0">
                <a:latin typeface="NotoMono NF" panose="020B0609030804020204" pitchFamily="49" charset="0"/>
                <a:ea typeface="NotoMono NF" panose="020B0609030804020204" pitchFamily="49" charset="0"/>
                <a:cs typeface="NotoMono NF" panose="020B0609030804020204" pitchFamily="49" charset="0"/>
              </a:rPr>
              <a:t> use python3.10</a:t>
            </a:r>
          </a:p>
          <a:p>
            <a:pPr marL="0" indent="0">
              <a:buNone/>
            </a:pPr>
            <a:r>
              <a:rPr lang="es-ES_tradnl" sz="2400" dirty="0"/>
              <a:t>Al hacer esto se encarga de crear un entorno virtual para este proyecto para esa versión de Python.</a:t>
            </a:r>
          </a:p>
          <a:p>
            <a:pPr marL="0" indent="0">
              <a:buNone/>
            </a:pPr>
            <a:r>
              <a:rPr lang="es-ES_tradnl" sz="2400" dirty="0"/>
              <a:t>Una vez hecho esto, podemos instalar paquetes haciendo:</a:t>
            </a:r>
          </a:p>
          <a:p>
            <a:pPr marL="0" indent="0" algn="ctr">
              <a:buNone/>
            </a:pPr>
            <a:r>
              <a:rPr lang="es-ES_tradnl" sz="1900" dirty="0" err="1">
                <a:latin typeface="NotoMono NF" panose="020B0609030804020204" pitchFamily="49" charset="0"/>
                <a:ea typeface="NotoMono NF" panose="020B0609030804020204" pitchFamily="49" charset="0"/>
                <a:cs typeface="NotoMono NF" panose="020B0609030804020204" pitchFamily="49" charset="0"/>
              </a:rPr>
              <a:t>poetry</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add</a:t>
            </a:r>
            <a:r>
              <a:rPr lang="es-ES_tradnl" sz="1900" dirty="0">
                <a:latin typeface="NotoMono NF" panose="020B0609030804020204" pitchFamily="49" charset="0"/>
                <a:ea typeface="NotoMono NF" panose="020B0609030804020204" pitchFamily="49" charset="0"/>
                <a:cs typeface="NotoMono NF" panose="020B0609030804020204" pitchFamily="49" charset="0"/>
              </a:rPr>
              <a:t>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matplotlib</a:t>
            </a:r>
            <a:endParaRPr lang="es-ES_tradnl" sz="1900" dirty="0">
              <a:latin typeface="NotoMono NF" panose="020B0609030804020204" pitchFamily="49" charset="0"/>
              <a:ea typeface="NotoMono NF" panose="020B0609030804020204" pitchFamily="49" charset="0"/>
              <a:cs typeface="NotoMono NF" panose="020B0609030804020204" pitchFamily="49" charset="0"/>
            </a:endParaRPr>
          </a:p>
          <a:p>
            <a:pPr marL="0" indent="0">
              <a:buNone/>
            </a:pPr>
            <a:r>
              <a:rPr lang="es-ES_tradnl" sz="2400" dirty="0"/>
              <a:t>Y con esto solo estamos viendo la superficie de </a:t>
            </a:r>
            <a:r>
              <a:rPr lang="es-ES_tradnl" sz="2400" dirty="0" err="1">
                <a:hlinkClick r:id="rId4"/>
              </a:rPr>
              <a:t>Poetry</a:t>
            </a:r>
            <a:r>
              <a:rPr lang="es-ES_tradnl" sz="2400" dirty="0"/>
              <a:t>, es una herramienta muy poderosa. Dado que </a:t>
            </a:r>
            <a:r>
              <a:rPr lang="es-ES_tradnl" sz="2400" dirty="0" err="1"/>
              <a:t>sos</a:t>
            </a:r>
            <a:r>
              <a:rPr lang="es-ES_tradnl" sz="2400" dirty="0"/>
              <a:t> un usuario hardcore no vas a tener problema de leer la documentación.</a:t>
            </a:r>
          </a:p>
          <a:p>
            <a:pPr marL="0" indent="0">
              <a:buNone/>
            </a:pPr>
            <a:r>
              <a:rPr lang="es-ES_tradnl" sz="2400" dirty="0"/>
              <a:t>En el repositorio de esta materia se provee un </a:t>
            </a:r>
            <a:r>
              <a:rPr lang="es-ES_tradnl" sz="1900" dirty="0" err="1">
                <a:latin typeface="NotoMono NF" panose="020B0609030804020204" pitchFamily="49" charset="0"/>
                <a:ea typeface="NotoMono NF" panose="020B0609030804020204" pitchFamily="49" charset="0"/>
                <a:cs typeface="NotoMono NF" panose="020B0609030804020204" pitchFamily="49" charset="0"/>
              </a:rPr>
              <a:t>pyproject.toml</a:t>
            </a:r>
            <a:r>
              <a:rPr lang="es-ES_tradnl" sz="1900" dirty="0"/>
              <a:t> </a:t>
            </a:r>
            <a:r>
              <a:rPr lang="es-ES_tradnl" sz="2400" dirty="0"/>
              <a:t>para instalar todas las dependencias que iremos a usar.</a:t>
            </a:r>
          </a:p>
        </p:txBody>
      </p:sp>
      <p:sp>
        <p:nvSpPr>
          <p:cNvPr id="3" name="Footer Placeholder 4">
            <a:extLst>
              <a:ext uri="{FF2B5EF4-FFF2-40B4-BE49-F238E27FC236}">
                <a16:creationId xmlns:a16="http://schemas.microsoft.com/office/drawing/2014/main" id="{0D36C33C-EB45-6962-8E7E-2535EB528DB6}"/>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TextBox 3">
            <a:extLst>
              <a:ext uri="{FF2B5EF4-FFF2-40B4-BE49-F238E27FC236}">
                <a16:creationId xmlns:a16="http://schemas.microsoft.com/office/drawing/2014/main" id="{4E73F71C-6ECF-2B5F-EDDD-B5488AFD0732}"/>
              </a:ext>
            </a:extLst>
          </p:cNvPr>
          <p:cNvSpPr txBox="1"/>
          <p:nvPr/>
        </p:nvSpPr>
        <p:spPr>
          <a:xfrm>
            <a:off x="1407632" y="1643163"/>
            <a:ext cx="7666105" cy="461665"/>
          </a:xfrm>
          <a:prstGeom prst="rect">
            <a:avLst/>
          </a:prstGeom>
          <a:noFill/>
        </p:spPr>
        <p:txBody>
          <a:bodyPr wrap="square" rtlCol="0">
            <a:spAutoFit/>
          </a:bodyPr>
          <a:lstStyle/>
          <a:p>
            <a:r>
              <a:rPr lang="es-ES_tradnl" sz="2400" dirty="0">
                <a:latin typeface="+mj-lt"/>
              </a:rPr>
              <a:t>Modo gore</a:t>
            </a:r>
          </a:p>
        </p:txBody>
      </p:sp>
      <p:pic>
        <p:nvPicPr>
          <p:cNvPr id="11" name="Picture 10" descr="A group of cartoon faces&#10;&#10;Description automatically generated">
            <a:extLst>
              <a:ext uri="{FF2B5EF4-FFF2-40B4-BE49-F238E27FC236}">
                <a16:creationId xmlns:a16="http://schemas.microsoft.com/office/drawing/2014/main" id="{387E1968-A20C-21DE-1323-1701E513FDB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297" b="99219" l="54688" r="95313">
                        <a14:foregroundMark x1="92708" y1="92578" x2="91667" y2="92969"/>
                        <a14:foregroundMark x1="91146" y1="92188" x2="93316" y2="98047"/>
                        <a14:foregroundMark x1="58854" y1="83984" x2="58333" y2="85547"/>
                        <a14:foregroundMark x1="55729" y1="77344" x2="55729" y2="71094"/>
                        <a14:foregroundMark x1="56250" y1="69922" x2="84375" y2="54297"/>
                        <a14:foregroundMark x1="84375" y1="54297" x2="84896" y2="54297"/>
                        <a14:foregroundMark x1="82813" y1="58594" x2="93750" y2="66016"/>
                        <a14:foregroundMark x1="95313" y1="58984" x2="95313" y2="76172"/>
                        <a14:foregroundMark x1="93229" y1="72266" x2="64063" y2="78125"/>
                        <a14:foregroundMark x1="65104" y1="71875" x2="70833" y2="79688"/>
                        <a14:foregroundMark x1="64583" y1="72656" x2="73958" y2="76172"/>
                        <a14:foregroundMark x1="65625" y1="73047" x2="81250" y2="75781"/>
                        <a14:foregroundMark x1="82292" y1="72266" x2="90625" y2="78906"/>
                        <a14:backgroundMark x1="95833" y1="98047" x2="95833" y2="99609"/>
                      </a14:backgroundRemoval>
                    </a14:imgEffect>
                  </a14:imgLayer>
                </a14:imgProps>
              </a:ext>
            </a:extLst>
          </a:blip>
          <a:srcRect l="50230" t="52583" r="-1409" b="-2149"/>
          <a:stretch/>
        </p:blipFill>
        <p:spPr>
          <a:xfrm flipH="1">
            <a:off x="767494" y="1492035"/>
            <a:ext cx="537574" cy="694167"/>
          </a:xfrm>
          <a:prstGeom prst="rect">
            <a:avLst/>
          </a:prstGeom>
        </p:spPr>
      </p:pic>
    </p:spTree>
    <p:extLst>
      <p:ext uri="{BB962C8B-B14F-4D97-AF65-F5344CB8AC3E}">
        <p14:creationId xmlns:p14="http://schemas.microsoft.com/office/powerpoint/2010/main" val="3819283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Librerías Asociadas</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292936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p:txBody>
          <a:bodyPr/>
          <a:lstStyle/>
          <a:p>
            <a:r>
              <a:rPr lang="es-ES_tradnl" dirty="0" err="1"/>
              <a:t>Numpy</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78</a:t>
            </a:fld>
            <a:endParaRPr lang="en-US"/>
          </a:p>
        </p:txBody>
      </p:sp>
      <p:sp>
        <p:nvSpPr>
          <p:cNvPr id="4" name="Content Placeholder 3">
            <a:extLst>
              <a:ext uri="{FF2B5EF4-FFF2-40B4-BE49-F238E27FC236}">
                <a16:creationId xmlns:a16="http://schemas.microsoft.com/office/drawing/2014/main" id="{5C1455B9-9E04-489E-4351-D726FD2D4FD6}"/>
              </a:ext>
            </a:extLst>
          </p:cNvPr>
          <p:cNvSpPr>
            <a:spLocks noGrp="1"/>
          </p:cNvSpPr>
          <p:nvPr>
            <p:ph idx="1"/>
          </p:nvPr>
        </p:nvSpPr>
        <p:spPr>
          <a:xfrm>
            <a:off x="700636" y="2293126"/>
            <a:ext cx="10691264" cy="3636088"/>
          </a:xfrm>
        </p:spPr>
        <p:txBody>
          <a:bodyPr>
            <a:normAutofit/>
          </a:bodyPr>
          <a:lstStyle/>
          <a:p>
            <a:pPr marL="0" indent="0">
              <a:buNone/>
            </a:pPr>
            <a:r>
              <a:rPr lang="es-ES" dirty="0" err="1"/>
              <a:t>NumPy</a:t>
            </a:r>
            <a:r>
              <a:rPr lang="es-ES" dirty="0"/>
              <a:t> (</a:t>
            </a:r>
            <a:r>
              <a:rPr lang="es-ES" dirty="0" err="1"/>
              <a:t>NUMerical</a:t>
            </a:r>
            <a:r>
              <a:rPr lang="es-ES" dirty="0"/>
              <a:t> </a:t>
            </a:r>
            <a:r>
              <a:rPr lang="es-ES" dirty="0" err="1"/>
              <a:t>PYthon</a:t>
            </a:r>
            <a:r>
              <a:rPr lang="es-ES" dirty="0"/>
              <a:t>) es el paquete fundamental para la computación científica con Python. Contiene entre otras cosas:</a:t>
            </a:r>
          </a:p>
          <a:p>
            <a:r>
              <a:rPr lang="es-ES" dirty="0"/>
              <a:t>Estructura de datos principal: el arreglo N-dimensional</a:t>
            </a:r>
          </a:p>
          <a:p>
            <a:r>
              <a:rPr lang="es-ES" dirty="0"/>
              <a:t>Se puede integrar código en C/C++ y Fortran.</a:t>
            </a:r>
          </a:p>
          <a:p>
            <a:r>
              <a:rPr lang="es-ES" dirty="0"/>
              <a:t>Capacidades muy eficientes de álgebra lineal, transformación de Fourier y números aleatorios.</a:t>
            </a:r>
          </a:p>
        </p:txBody>
      </p:sp>
      <p:sp>
        <p:nvSpPr>
          <p:cNvPr id="3" name="Footer Placeholder 4">
            <a:extLst>
              <a:ext uri="{FF2B5EF4-FFF2-40B4-BE49-F238E27FC236}">
                <a16:creationId xmlns:a16="http://schemas.microsoft.com/office/drawing/2014/main" id="{1755C532-2732-0F81-2DBD-71F4EBBF3BF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518984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78E5-3998-951D-0856-D5A970BFCC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5A7B52-22D5-D0FF-FB8A-ECDCC52602B2}"/>
              </a:ext>
            </a:extLst>
          </p:cNvPr>
          <p:cNvSpPr>
            <a:spLocks noGrp="1"/>
          </p:cNvSpPr>
          <p:nvPr>
            <p:ph type="title"/>
          </p:nvPr>
        </p:nvSpPr>
        <p:spPr/>
        <p:txBody>
          <a:bodyPr/>
          <a:lstStyle/>
          <a:p>
            <a:r>
              <a:rPr lang="es-ES_tradnl" dirty="0" err="1"/>
              <a:t>Numpy</a:t>
            </a:r>
            <a:endParaRPr lang="es-ES_tradnl" dirty="0"/>
          </a:p>
        </p:txBody>
      </p:sp>
      <p:sp>
        <p:nvSpPr>
          <p:cNvPr id="6" name="Slide Number Placeholder 5">
            <a:extLst>
              <a:ext uri="{FF2B5EF4-FFF2-40B4-BE49-F238E27FC236}">
                <a16:creationId xmlns:a16="http://schemas.microsoft.com/office/drawing/2014/main" id="{24F69AD0-815F-1BCF-ABAF-A53C35BD1443}"/>
              </a:ext>
            </a:extLst>
          </p:cNvPr>
          <p:cNvSpPr>
            <a:spLocks noGrp="1"/>
          </p:cNvSpPr>
          <p:nvPr>
            <p:ph type="sldNum" sz="quarter" idx="12"/>
          </p:nvPr>
        </p:nvSpPr>
        <p:spPr/>
        <p:txBody>
          <a:bodyPr/>
          <a:lstStyle/>
          <a:p>
            <a:fld id="{87E7843D-FF13-4365-9478-9625B70A2705}" type="slidenum">
              <a:rPr lang="en-US" smtClean="0"/>
              <a:t>79</a:t>
            </a:fld>
            <a:endParaRPr lang="en-US"/>
          </a:p>
        </p:txBody>
      </p:sp>
      <p:sp>
        <p:nvSpPr>
          <p:cNvPr id="4" name="Content Placeholder 3">
            <a:extLst>
              <a:ext uri="{FF2B5EF4-FFF2-40B4-BE49-F238E27FC236}">
                <a16:creationId xmlns:a16="http://schemas.microsoft.com/office/drawing/2014/main" id="{3FE68FFE-BE78-3E05-302B-0E107F98ABFD}"/>
              </a:ext>
            </a:extLst>
          </p:cNvPr>
          <p:cNvSpPr>
            <a:spLocks noGrp="1"/>
          </p:cNvSpPr>
          <p:nvPr>
            <p:ph idx="1"/>
          </p:nvPr>
        </p:nvSpPr>
        <p:spPr>
          <a:xfrm>
            <a:off x="700636" y="2293126"/>
            <a:ext cx="10691264" cy="3636088"/>
          </a:xfrm>
        </p:spPr>
        <p:txBody>
          <a:bodyPr>
            <a:normAutofit/>
          </a:bodyPr>
          <a:lstStyle/>
          <a:p>
            <a:pPr marL="0" indent="0">
              <a:buNone/>
            </a:pPr>
            <a:r>
              <a:rPr lang="es-ES" dirty="0"/>
              <a:t>El principal beneficio de </a:t>
            </a:r>
            <a:r>
              <a:rPr lang="es-ES" dirty="0" err="1"/>
              <a:t>NumPy</a:t>
            </a:r>
            <a:r>
              <a:rPr lang="es-ES" dirty="0"/>
              <a:t> es que permite una generación y manejo de datos extremadamente rápido. </a:t>
            </a:r>
          </a:p>
          <a:p>
            <a:pPr marL="0" indent="0">
              <a:buNone/>
            </a:pPr>
            <a:r>
              <a:rPr lang="es-ES" dirty="0" err="1"/>
              <a:t>NumPy</a:t>
            </a:r>
            <a:r>
              <a:rPr lang="es-ES" dirty="0"/>
              <a:t> tiene su propia estructura de datos incorporada llamado arreglo que es similar a la lista normal de Python, pero puede almacenar y operar con datos de manera mucho más eficiente.</a:t>
            </a:r>
          </a:p>
          <a:p>
            <a:pPr marL="0" indent="0">
              <a:buNone/>
            </a:pPr>
            <a:r>
              <a:rPr lang="es-ES" dirty="0"/>
              <a:t>Una forma que logra ser eficiente es que los </a:t>
            </a:r>
            <a:r>
              <a:rPr lang="es-ES" dirty="0" err="1"/>
              <a:t>arrays</a:t>
            </a:r>
            <a:r>
              <a:rPr lang="es-ES" dirty="0"/>
              <a:t> sus elementos tienen que ser del mismo tipo. </a:t>
            </a:r>
          </a:p>
          <a:p>
            <a:pPr marL="0" indent="0">
              <a:buNone/>
            </a:pPr>
            <a:r>
              <a:rPr lang="es-ES" dirty="0"/>
              <a:t>Los </a:t>
            </a:r>
            <a:r>
              <a:rPr lang="es-ES" dirty="0" err="1"/>
              <a:t>arrays</a:t>
            </a:r>
            <a:r>
              <a:rPr lang="es-ES" dirty="0"/>
              <a:t> son </a:t>
            </a:r>
            <a:r>
              <a:rPr lang="es-ES" b="1" dirty="0">
                <a:solidFill>
                  <a:schemeClr val="accent6">
                    <a:lumMod val="75000"/>
                  </a:schemeClr>
                </a:solidFill>
              </a:rPr>
              <a:t>mutables</a:t>
            </a:r>
            <a:r>
              <a:rPr lang="es-ES" dirty="0"/>
              <a:t> por defectos, pero se puede cambiar este comportamiento.</a:t>
            </a:r>
          </a:p>
        </p:txBody>
      </p:sp>
      <p:sp>
        <p:nvSpPr>
          <p:cNvPr id="7" name="Footer Placeholder 4">
            <a:extLst>
              <a:ext uri="{FF2B5EF4-FFF2-40B4-BE49-F238E27FC236}">
                <a16:creationId xmlns:a16="http://schemas.microsoft.com/office/drawing/2014/main" id="{C7E54968-6ABB-8B60-7D98-CD79E51F45E4}"/>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1658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22D8D-8158-EA57-7B1F-081676829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FB12C-666D-EB08-F99F-22C6671C79CE}"/>
              </a:ext>
            </a:extLst>
          </p:cNvPr>
          <p:cNvSpPr>
            <a:spLocks noGrp="1"/>
          </p:cNvSpPr>
          <p:nvPr>
            <p:ph type="title"/>
          </p:nvPr>
        </p:nvSpPr>
        <p:spPr/>
        <p:txBody>
          <a:bodyPr/>
          <a:lstStyle/>
          <a:p>
            <a:r>
              <a:rPr lang="es-ES_tradnl" dirty="0"/>
              <a:t>Bibliografía</a:t>
            </a:r>
          </a:p>
        </p:txBody>
      </p:sp>
      <p:sp>
        <p:nvSpPr>
          <p:cNvPr id="6" name="Slide Number Placeholder 5">
            <a:extLst>
              <a:ext uri="{FF2B5EF4-FFF2-40B4-BE49-F238E27FC236}">
                <a16:creationId xmlns:a16="http://schemas.microsoft.com/office/drawing/2014/main" id="{963FDB2A-A8F6-760F-FB2A-F67B4D090883}"/>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65661841-912D-1F63-1AE2-429387CFBD93}"/>
              </a:ext>
            </a:extLst>
          </p:cNvPr>
          <p:cNvSpPr>
            <a:spLocks noGrp="1"/>
          </p:cNvSpPr>
          <p:nvPr>
            <p:ph idx="1"/>
          </p:nvPr>
        </p:nvSpPr>
        <p:spPr/>
        <p:txBody>
          <a:bodyPr>
            <a:normAutofit/>
          </a:bodyPr>
          <a:lstStyle/>
          <a:p>
            <a:r>
              <a:rPr lang="es-ES_tradnl" dirty="0"/>
              <a:t>Python Data </a:t>
            </a:r>
            <a:r>
              <a:rPr lang="es-ES_tradnl" dirty="0" err="1"/>
              <a:t>Science</a:t>
            </a:r>
            <a:r>
              <a:rPr lang="es-ES_tradnl" dirty="0"/>
              <a:t> </a:t>
            </a:r>
            <a:r>
              <a:rPr lang="es-ES_tradnl" dirty="0" err="1"/>
              <a:t>Handbook</a:t>
            </a:r>
            <a:r>
              <a:rPr lang="es-ES_tradnl" dirty="0"/>
              <a:t> - Jake </a:t>
            </a:r>
            <a:r>
              <a:rPr lang="es-ES_tradnl" dirty="0" err="1"/>
              <a:t>VanderPlas</a:t>
            </a:r>
            <a:r>
              <a:rPr lang="es-ES_tradnl" dirty="0"/>
              <a:t> </a:t>
            </a:r>
            <a:r>
              <a:rPr lang="es-ES_tradnl" dirty="0">
                <a:hlinkClick r:id="rId2"/>
              </a:rPr>
              <a:t>https://jakevdp.github.io/PythonDataScienceHandbook/</a:t>
            </a:r>
            <a:endParaRPr lang="es-ES_tradnl" dirty="0"/>
          </a:p>
          <a:p>
            <a:r>
              <a:rPr lang="es-ES_tradnl" dirty="0" err="1"/>
              <a:t>Practical</a:t>
            </a:r>
            <a:r>
              <a:rPr lang="es-ES_tradnl" dirty="0"/>
              <a:t> </a:t>
            </a:r>
            <a:r>
              <a:rPr lang="es-ES_tradnl" dirty="0" err="1"/>
              <a:t>Statistics</a:t>
            </a:r>
            <a:r>
              <a:rPr lang="es-ES_tradnl" dirty="0"/>
              <a:t> </a:t>
            </a:r>
            <a:r>
              <a:rPr lang="es-ES_tradnl" dirty="0" err="1"/>
              <a:t>for</a:t>
            </a:r>
            <a:r>
              <a:rPr lang="es-ES_tradnl" dirty="0"/>
              <a:t> Data </a:t>
            </a:r>
            <a:r>
              <a:rPr lang="es-ES_tradnl" dirty="0" err="1"/>
              <a:t>Scientists</a:t>
            </a:r>
            <a:r>
              <a:rPr lang="es-ES_tradnl" dirty="0"/>
              <a:t>: 50+ </a:t>
            </a:r>
            <a:r>
              <a:rPr lang="es-ES_tradnl" dirty="0" err="1"/>
              <a:t>Essential</a:t>
            </a:r>
            <a:r>
              <a:rPr lang="es-ES_tradnl" dirty="0"/>
              <a:t> </a:t>
            </a:r>
            <a:r>
              <a:rPr lang="es-ES_tradnl" dirty="0" err="1"/>
              <a:t>Concepts</a:t>
            </a:r>
            <a:r>
              <a:rPr lang="es-ES_tradnl" dirty="0"/>
              <a:t> </a:t>
            </a:r>
            <a:r>
              <a:rPr lang="es-ES_tradnl" dirty="0" err="1"/>
              <a:t>Using</a:t>
            </a:r>
            <a:r>
              <a:rPr lang="es-ES_tradnl" dirty="0"/>
              <a:t> R and Python - Peter Bruce (Ed. O’Reilly)</a:t>
            </a:r>
          </a:p>
          <a:p>
            <a:r>
              <a:rPr lang="es-ES_tradnl" dirty="0" err="1"/>
              <a:t>The</a:t>
            </a:r>
            <a:r>
              <a:rPr lang="es-ES_tradnl" dirty="0"/>
              <a:t> </a:t>
            </a:r>
            <a:r>
              <a:rPr lang="es-ES_tradnl" dirty="0" err="1"/>
              <a:t>Elements</a:t>
            </a:r>
            <a:r>
              <a:rPr lang="es-ES_tradnl" dirty="0"/>
              <a:t> </a:t>
            </a:r>
            <a:r>
              <a:rPr lang="es-ES_tradnl" dirty="0" err="1"/>
              <a:t>of</a:t>
            </a:r>
            <a:r>
              <a:rPr lang="es-ES_tradnl" dirty="0"/>
              <a:t> </a:t>
            </a:r>
            <a:r>
              <a:rPr lang="es-ES_tradnl" dirty="0" err="1"/>
              <a:t>Statistical</a:t>
            </a:r>
            <a:r>
              <a:rPr lang="es-ES_tradnl" dirty="0"/>
              <a:t> </a:t>
            </a:r>
            <a:r>
              <a:rPr lang="es-ES_tradnl" dirty="0" err="1"/>
              <a:t>Learning</a:t>
            </a:r>
            <a:r>
              <a:rPr lang="es-ES_tradnl" dirty="0"/>
              <a:t> - Trevor Hastie (Ed. Springer)</a:t>
            </a:r>
          </a:p>
          <a:p>
            <a:r>
              <a:rPr lang="es-ES_tradnl" dirty="0" err="1"/>
              <a:t>An</a:t>
            </a:r>
            <a:r>
              <a:rPr lang="es-ES_tradnl" dirty="0"/>
              <a:t> </a:t>
            </a:r>
            <a:r>
              <a:rPr lang="es-ES_tradnl" dirty="0" err="1"/>
              <a:t>Introduction</a:t>
            </a:r>
            <a:r>
              <a:rPr lang="es-ES_tradnl" dirty="0"/>
              <a:t> </a:t>
            </a:r>
            <a:r>
              <a:rPr lang="es-ES_tradnl" dirty="0" err="1"/>
              <a:t>to</a:t>
            </a:r>
            <a:r>
              <a:rPr lang="es-ES_tradnl" dirty="0"/>
              <a:t> </a:t>
            </a:r>
            <a:r>
              <a:rPr lang="es-ES_tradnl" dirty="0" err="1"/>
              <a:t>Statistical</a:t>
            </a:r>
            <a:r>
              <a:rPr lang="es-ES_tradnl" dirty="0"/>
              <a:t> </a:t>
            </a:r>
            <a:r>
              <a:rPr lang="es-ES_tradnl" dirty="0" err="1"/>
              <a:t>Learning</a:t>
            </a:r>
            <a:r>
              <a:rPr lang="es-ES_tradnl" dirty="0"/>
              <a:t> - Gareth James (Ed. Springer)</a:t>
            </a:r>
          </a:p>
          <a:p>
            <a:r>
              <a:rPr lang="es-ES_tradnl" dirty="0" err="1"/>
              <a:t>Pattern</a:t>
            </a:r>
            <a:r>
              <a:rPr lang="es-ES_tradnl" dirty="0"/>
              <a:t> </a:t>
            </a:r>
            <a:r>
              <a:rPr lang="es-ES_tradnl" dirty="0" err="1"/>
              <a:t>Recognition</a:t>
            </a:r>
            <a:r>
              <a:rPr lang="es-ES_tradnl" dirty="0"/>
              <a:t> And Machine </a:t>
            </a:r>
            <a:r>
              <a:rPr lang="es-ES_tradnl" dirty="0" err="1"/>
              <a:t>Learning</a:t>
            </a:r>
            <a:r>
              <a:rPr lang="es-ES_tradnl" dirty="0"/>
              <a:t> - Christopher </a:t>
            </a:r>
            <a:r>
              <a:rPr lang="es-ES_tradnl" dirty="0" err="1"/>
              <a:t>Bishop</a:t>
            </a:r>
            <a:r>
              <a:rPr lang="es-ES_tradnl" dirty="0"/>
              <a:t> (Ed. Springer)</a:t>
            </a:r>
          </a:p>
          <a:p>
            <a:r>
              <a:rPr lang="es-ES_tradnl" dirty="0"/>
              <a:t>Deep </a:t>
            </a:r>
            <a:r>
              <a:rPr lang="es-ES_tradnl" dirty="0" err="1"/>
              <a:t>Learning</a:t>
            </a:r>
            <a:r>
              <a:rPr lang="es-ES_tradnl" dirty="0"/>
              <a:t> - Ian </a:t>
            </a:r>
            <a:r>
              <a:rPr lang="es-ES_tradnl" dirty="0" err="1"/>
              <a:t>Goodfellow</a:t>
            </a:r>
            <a:r>
              <a:rPr lang="es-ES_tradnl" dirty="0"/>
              <a:t> </a:t>
            </a:r>
            <a:r>
              <a:rPr lang="es-ES_tradnl" dirty="0">
                <a:hlinkClick r:id="rId3"/>
              </a:rPr>
              <a:t>https://www.deeplearningbook.org/</a:t>
            </a:r>
            <a:endParaRPr lang="es-ES_tradnl" dirty="0"/>
          </a:p>
        </p:txBody>
      </p:sp>
      <p:sp>
        <p:nvSpPr>
          <p:cNvPr id="3" name="Footer Placeholder 4">
            <a:extLst>
              <a:ext uri="{FF2B5EF4-FFF2-40B4-BE49-F238E27FC236}">
                <a16:creationId xmlns:a16="http://schemas.microsoft.com/office/drawing/2014/main" id="{CB3AF2F8-C878-B6C1-EAA0-0A0396A74EEC}"/>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1497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B500-2940-A27C-201E-BC672D96C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5CE9-48B2-E017-AFC1-9B7AEF01D1B1}"/>
              </a:ext>
            </a:extLst>
          </p:cNvPr>
          <p:cNvSpPr>
            <a:spLocks noGrp="1"/>
          </p:cNvSpPr>
          <p:nvPr>
            <p:ph type="title"/>
          </p:nvPr>
        </p:nvSpPr>
        <p:spPr/>
        <p:txBody>
          <a:bodyPr/>
          <a:lstStyle/>
          <a:p>
            <a:r>
              <a:rPr lang="es-ES_tradnl" dirty="0" err="1"/>
              <a:t>Scipy</a:t>
            </a:r>
            <a:endParaRPr lang="es-ES_tradnl" dirty="0"/>
          </a:p>
        </p:txBody>
      </p:sp>
      <p:sp>
        <p:nvSpPr>
          <p:cNvPr id="6" name="Slide Number Placeholder 5">
            <a:extLst>
              <a:ext uri="{FF2B5EF4-FFF2-40B4-BE49-F238E27FC236}">
                <a16:creationId xmlns:a16="http://schemas.microsoft.com/office/drawing/2014/main" id="{C0E04ADD-A82C-323D-AF59-05BB85ADA8B7}"/>
              </a:ext>
            </a:extLst>
          </p:cNvPr>
          <p:cNvSpPr>
            <a:spLocks noGrp="1"/>
          </p:cNvSpPr>
          <p:nvPr>
            <p:ph type="sldNum" sz="quarter" idx="12"/>
          </p:nvPr>
        </p:nvSpPr>
        <p:spPr/>
        <p:txBody>
          <a:bodyPr/>
          <a:lstStyle/>
          <a:p>
            <a:fld id="{87E7843D-FF13-4365-9478-9625B70A2705}" type="slidenum">
              <a:rPr lang="en-US" smtClean="0"/>
              <a:t>80</a:t>
            </a:fld>
            <a:endParaRPr lang="en-US"/>
          </a:p>
        </p:txBody>
      </p:sp>
      <p:sp>
        <p:nvSpPr>
          <p:cNvPr id="4" name="Content Placeholder 3">
            <a:extLst>
              <a:ext uri="{FF2B5EF4-FFF2-40B4-BE49-F238E27FC236}">
                <a16:creationId xmlns:a16="http://schemas.microsoft.com/office/drawing/2014/main" id="{AAD435DE-FF4B-A959-318B-3B3B84CE7EC3}"/>
              </a:ext>
            </a:extLst>
          </p:cNvPr>
          <p:cNvSpPr>
            <a:spLocks noGrp="1"/>
          </p:cNvSpPr>
          <p:nvPr>
            <p:ph idx="1"/>
          </p:nvPr>
        </p:nvSpPr>
        <p:spPr>
          <a:xfrm>
            <a:off x="700636" y="2293126"/>
            <a:ext cx="10691264" cy="3636088"/>
          </a:xfrm>
        </p:spPr>
        <p:txBody>
          <a:bodyPr>
            <a:normAutofit/>
          </a:bodyPr>
          <a:lstStyle/>
          <a:p>
            <a:pPr marL="0" indent="0">
              <a:buNone/>
            </a:pPr>
            <a:r>
              <a:rPr lang="es-ES" dirty="0"/>
              <a:t>La biblioteca </a:t>
            </a:r>
            <a:r>
              <a:rPr lang="es-ES" dirty="0" err="1"/>
              <a:t>SciPy</a:t>
            </a:r>
            <a:r>
              <a:rPr lang="es-ES" dirty="0"/>
              <a:t> ("</a:t>
            </a:r>
            <a:r>
              <a:rPr lang="es-ES" dirty="0" err="1"/>
              <a:t>Scientific</a:t>
            </a:r>
            <a:r>
              <a:rPr lang="es-ES" dirty="0"/>
              <a:t> Python") está construida sobre </a:t>
            </a:r>
            <a:r>
              <a:rPr lang="es-ES" dirty="0" err="1"/>
              <a:t>NumPy</a:t>
            </a:r>
            <a:r>
              <a:rPr lang="es-ES" dirty="0"/>
              <a:t> y ofrece funciones científicas y estadísticas por encima de las funciones puramente matemáticas, por ejemplo:</a:t>
            </a:r>
          </a:p>
          <a:p>
            <a:r>
              <a:rPr lang="es-ES" dirty="0"/>
              <a:t>Rutinas de álgebra lineal avanzada</a:t>
            </a:r>
          </a:p>
          <a:p>
            <a:r>
              <a:rPr lang="es-ES" dirty="0"/>
              <a:t>Optimización de funciones matemáticas</a:t>
            </a:r>
          </a:p>
          <a:p>
            <a:r>
              <a:rPr lang="es-ES" dirty="0"/>
              <a:t>Procesamiento de señales</a:t>
            </a:r>
          </a:p>
          <a:p>
            <a:r>
              <a:rPr lang="es-ES" dirty="0"/>
              <a:t>Distribuciones matemáticas</a:t>
            </a:r>
          </a:p>
        </p:txBody>
      </p:sp>
      <p:sp>
        <p:nvSpPr>
          <p:cNvPr id="3" name="Footer Placeholder 4">
            <a:extLst>
              <a:ext uri="{FF2B5EF4-FFF2-40B4-BE49-F238E27FC236}">
                <a16:creationId xmlns:a16="http://schemas.microsoft.com/office/drawing/2014/main" id="{A7C056BD-C84C-A4FA-8A4E-CD0495702A01}"/>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55484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A612-4425-43DC-A6B3-23A480C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5F9B9-5CB0-49E0-1B45-FD107CE985CE}"/>
              </a:ext>
            </a:extLst>
          </p:cNvPr>
          <p:cNvSpPr>
            <a:spLocks noGrp="1"/>
          </p:cNvSpPr>
          <p:nvPr>
            <p:ph type="title"/>
          </p:nvPr>
        </p:nvSpPr>
        <p:spPr/>
        <p:txBody>
          <a:bodyPr/>
          <a:lstStyle/>
          <a:p>
            <a:r>
              <a:rPr lang="es-ES_tradnl" dirty="0"/>
              <a:t>Pandas</a:t>
            </a:r>
          </a:p>
        </p:txBody>
      </p:sp>
      <p:sp>
        <p:nvSpPr>
          <p:cNvPr id="6" name="Slide Number Placeholder 5">
            <a:extLst>
              <a:ext uri="{FF2B5EF4-FFF2-40B4-BE49-F238E27FC236}">
                <a16:creationId xmlns:a16="http://schemas.microsoft.com/office/drawing/2014/main" id="{334765BC-85DC-30D7-FA3E-D323B22DC4AA}"/>
              </a:ext>
            </a:extLst>
          </p:cNvPr>
          <p:cNvSpPr>
            <a:spLocks noGrp="1"/>
          </p:cNvSpPr>
          <p:nvPr>
            <p:ph type="sldNum" sz="quarter" idx="12"/>
          </p:nvPr>
        </p:nvSpPr>
        <p:spPr/>
        <p:txBody>
          <a:bodyPr/>
          <a:lstStyle/>
          <a:p>
            <a:fld id="{87E7843D-FF13-4365-9478-9625B70A2705}" type="slidenum">
              <a:rPr lang="en-US" smtClean="0"/>
              <a:t>81</a:t>
            </a:fld>
            <a:endParaRPr lang="en-US"/>
          </a:p>
        </p:txBody>
      </p:sp>
      <p:sp>
        <p:nvSpPr>
          <p:cNvPr id="4" name="Content Placeholder 3">
            <a:extLst>
              <a:ext uri="{FF2B5EF4-FFF2-40B4-BE49-F238E27FC236}">
                <a16:creationId xmlns:a16="http://schemas.microsoft.com/office/drawing/2014/main" id="{B413464F-11BE-E6A1-CE47-8B086DE5EF5A}"/>
              </a:ext>
            </a:extLst>
          </p:cNvPr>
          <p:cNvSpPr>
            <a:spLocks noGrp="1"/>
          </p:cNvSpPr>
          <p:nvPr>
            <p:ph idx="1"/>
          </p:nvPr>
        </p:nvSpPr>
        <p:spPr>
          <a:xfrm>
            <a:off x="700636" y="2293126"/>
            <a:ext cx="10691264" cy="3636088"/>
          </a:xfrm>
        </p:spPr>
        <p:txBody>
          <a:bodyPr>
            <a:normAutofit/>
          </a:bodyPr>
          <a:lstStyle/>
          <a:p>
            <a:pPr marL="0" indent="0">
              <a:buNone/>
            </a:pPr>
            <a:r>
              <a:rPr lang="es-ES" dirty="0"/>
              <a:t>El nombre de Pandas se deriva del término “Panel Data” y es la librería de análisis de datos de Python que:</a:t>
            </a:r>
          </a:p>
          <a:p>
            <a:r>
              <a:rPr lang="es-ES" dirty="0"/>
              <a:t>Define nuevas estructuras de datos basadas en los </a:t>
            </a:r>
            <a:r>
              <a:rPr lang="es-ES" dirty="0" err="1"/>
              <a:t>arrays</a:t>
            </a:r>
            <a:r>
              <a:rPr lang="es-ES" dirty="0"/>
              <a:t> de </a:t>
            </a:r>
            <a:r>
              <a:rPr lang="es-ES" dirty="0" err="1"/>
              <a:t>Numpy</a:t>
            </a:r>
            <a:r>
              <a:rPr lang="es-ES" dirty="0"/>
              <a:t>.</a:t>
            </a:r>
          </a:p>
          <a:p>
            <a:r>
              <a:rPr lang="es-ES" dirty="0"/>
              <a:t>Permite leer y escribir fácilmente ficheros en formato.</a:t>
            </a:r>
          </a:p>
          <a:p>
            <a:r>
              <a:rPr lang="es-ES" dirty="0"/>
              <a:t>Permite acceder a los datos mediante índices o nombres para filas y columnas.</a:t>
            </a:r>
          </a:p>
          <a:p>
            <a:r>
              <a:rPr lang="es-ES" dirty="0"/>
              <a:t>Ofrece métodos para reordenar, dividir y combinar conjuntos de datos.</a:t>
            </a:r>
          </a:p>
          <a:p>
            <a:r>
              <a:rPr lang="es-ES" dirty="0"/>
              <a:t>Permite trabajar con series temporales.</a:t>
            </a:r>
          </a:p>
          <a:p>
            <a:r>
              <a:rPr lang="es-ES" dirty="0"/>
              <a:t>Realiza estas operaciones de manera eficiente.</a:t>
            </a:r>
          </a:p>
        </p:txBody>
      </p:sp>
      <p:sp>
        <p:nvSpPr>
          <p:cNvPr id="3" name="Footer Placeholder 4">
            <a:extLst>
              <a:ext uri="{FF2B5EF4-FFF2-40B4-BE49-F238E27FC236}">
                <a16:creationId xmlns:a16="http://schemas.microsoft.com/office/drawing/2014/main" id="{DBCB75DC-AD5A-31AD-E9E4-345B07286D7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456820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40A03-E627-5CB0-EA3C-6E120BEE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2E6C8-1F8D-B0E1-B41B-85EDE83AE669}"/>
              </a:ext>
            </a:extLst>
          </p:cNvPr>
          <p:cNvSpPr>
            <a:spLocks noGrp="1"/>
          </p:cNvSpPr>
          <p:nvPr>
            <p:ph type="title"/>
          </p:nvPr>
        </p:nvSpPr>
        <p:spPr/>
        <p:txBody>
          <a:bodyPr/>
          <a:lstStyle/>
          <a:p>
            <a:r>
              <a:rPr lang="es-ES_tradnl" dirty="0"/>
              <a:t>Pandas</a:t>
            </a:r>
          </a:p>
        </p:txBody>
      </p:sp>
      <p:sp>
        <p:nvSpPr>
          <p:cNvPr id="6" name="Slide Number Placeholder 5">
            <a:extLst>
              <a:ext uri="{FF2B5EF4-FFF2-40B4-BE49-F238E27FC236}">
                <a16:creationId xmlns:a16="http://schemas.microsoft.com/office/drawing/2014/main" id="{7BC04EAC-762E-F416-3D71-570D7235CB0B}"/>
              </a:ext>
            </a:extLst>
          </p:cNvPr>
          <p:cNvSpPr>
            <a:spLocks noGrp="1"/>
          </p:cNvSpPr>
          <p:nvPr>
            <p:ph type="sldNum" sz="quarter" idx="12"/>
          </p:nvPr>
        </p:nvSpPr>
        <p:spPr/>
        <p:txBody>
          <a:bodyPr/>
          <a:lstStyle/>
          <a:p>
            <a:fld id="{87E7843D-FF13-4365-9478-9625B70A2705}" type="slidenum">
              <a:rPr lang="en-US" smtClean="0"/>
              <a:t>82</a:t>
            </a:fld>
            <a:endParaRPr lang="en-US"/>
          </a:p>
        </p:txBody>
      </p:sp>
      <p:sp>
        <p:nvSpPr>
          <p:cNvPr id="4" name="Content Placeholder 3">
            <a:extLst>
              <a:ext uri="{FF2B5EF4-FFF2-40B4-BE49-F238E27FC236}">
                <a16:creationId xmlns:a16="http://schemas.microsoft.com/office/drawing/2014/main" id="{789CE533-9B02-B470-0B27-9338BD24302C}"/>
              </a:ext>
            </a:extLst>
          </p:cNvPr>
          <p:cNvSpPr>
            <a:spLocks noGrp="1"/>
          </p:cNvSpPr>
          <p:nvPr>
            <p:ph idx="1"/>
          </p:nvPr>
        </p:nvSpPr>
        <p:spPr>
          <a:xfrm>
            <a:off x="700636" y="2293126"/>
            <a:ext cx="10691264" cy="3636088"/>
          </a:xfrm>
        </p:spPr>
        <p:txBody>
          <a:bodyPr>
            <a:normAutofit/>
          </a:bodyPr>
          <a:lstStyle/>
          <a:p>
            <a:pPr marL="0" indent="0">
              <a:buNone/>
            </a:pPr>
            <a:r>
              <a:rPr lang="es-ES" dirty="0"/>
              <a:t>Son estructuras 1D similares a los </a:t>
            </a:r>
            <a:r>
              <a:rPr lang="es-ES" dirty="0" err="1"/>
              <a:t>arrays</a:t>
            </a:r>
            <a:r>
              <a:rPr lang="es-ES" dirty="0"/>
              <a:t> de una dimensión. Son homogéneas, es decir, sus elementos tienen que ser del mismo tipo, y su tamaño es inmutable, es decir, no se puede cambiar, aunque sí su contenido.</a:t>
            </a:r>
          </a:p>
          <a:p>
            <a:r>
              <a:rPr lang="es-ES" dirty="0"/>
              <a:t>Una Serie es similar a la columna de una tabla y es equivalente a una columna de un </a:t>
            </a:r>
            <a:r>
              <a:rPr lang="es-ES" dirty="0" err="1"/>
              <a:t>DataFrame</a:t>
            </a:r>
            <a:r>
              <a:rPr lang="es-ES" dirty="0"/>
              <a:t>.</a:t>
            </a:r>
          </a:p>
          <a:p>
            <a:r>
              <a:rPr lang="es-ES" dirty="0"/>
              <a:t>Dispone de un índice que asocia un nombre a cada elemento de la serie y a través de la cual se accede al elemento.</a:t>
            </a:r>
          </a:p>
        </p:txBody>
      </p:sp>
      <p:sp>
        <p:nvSpPr>
          <p:cNvPr id="3" name="TextBox 2">
            <a:extLst>
              <a:ext uri="{FF2B5EF4-FFF2-40B4-BE49-F238E27FC236}">
                <a16:creationId xmlns:a16="http://schemas.microsoft.com/office/drawing/2014/main" id="{35728E63-A733-994C-1124-4CB6D97DEAF1}"/>
              </a:ext>
            </a:extLst>
          </p:cNvPr>
          <p:cNvSpPr txBox="1"/>
          <p:nvPr/>
        </p:nvSpPr>
        <p:spPr>
          <a:xfrm>
            <a:off x="715381" y="1681324"/>
            <a:ext cx="7666105" cy="461665"/>
          </a:xfrm>
          <a:prstGeom prst="rect">
            <a:avLst/>
          </a:prstGeom>
          <a:noFill/>
        </p:spPr>
        <p:txBody>
          <a:bodyPr wrap="square" rtlCol="0">
            <a:spAutoFit/>
          </a:bodyPr>
          <a:lstStyle/>
          <a:p>
            <a:r>
              <a:rPr lang="es-ES_tradnl" sz="2400" dirty="0">
                <a:latin typeface="+mj-lt"/>
              </a:rPr>
              <a:t>Serie</a:t>
            </a:r>
          </a:p>
        </p:txBody>
      </p:sp>
      <p:sp>
        <p:nvSpPr>
          <p:cNvPr id="7" name="Footer Placeholder 4">
            <a:extLst>
              <a:ext uri="{FF2B5EF4-FFF2-40B4-BE49-F238E27FC236}">
                <a16:creationId xmlns:a16="http://schemas.microsoft.com/office/drawing/2014/main" id="{334613B8-5B1A-E38B-F572-88AEEBED4637}"/>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119436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06320-0CD4-FC36-F56B-DC93C793D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1E559-361E-6C0E-70CF-4AFF23E70F84}"/>
              </a:ext>
            </a:extLst>
          </p:cNvPr>
          <p:cNvSpPr>
            <a:spLocks noGrp="1"/>
          </p:cNvSpPr>
          <p:nvPr>
            <p:ph type="title"/>
          </p:nvPr>
        </p:nvSpPr>
        <p:spPr/>
        <p:txBody>
          <a:bodyPr/>
          <a:lstStyle/>
          <a:p>
            <a:r>
              <a:rPr lang="es-ES_tradnl" dirty="0"/>
              <a:t>Pandas</a:t>
            </a:r>
          </a:p>
        </p:txBody>
      </p:sp>
      <p:sp>
        <p:nvSpPr>
          <p:cNvPr id="6" name="Slide Number Placeholder 5">
            <a:extLst>
              <a:ext uri="{FF2B5EF4-FFF2-40B4-BE49-F238E27FC236}">
                <a16:creationId xmlns:a16="http://schemas.microsoft.com/office/drawing/2014/main" id="{BD97CE78-F35A-E77D-1AAF-552FA6C6B558}"/>
              </a:ext>
            </a:extLst>
          </p:cNvPr>
          <p:cNvSpPr>
            <a:spLocks noGrp="1"/>
          </p:cNvSpPr>
          <p:nvPr>
            <p:ph type="sldNum" sz="quarter" idx="12"/>
          </p:nvPr>
        </p:nvSpPr>
        <p:spPr/>
        <p:txBody>
          <a:bodyPr/>
          <a:lstStyle/>
          <a:p>
            <a:fld id="{87E7843D-FF13-4365-9478-9625B70A2705}" type="slidenum">
              <a:rPr lang="en-US" smtClean="0"/>
              <a:t>83</a:t>
            </a:fld>
            <a:endParaRPr lang="en-US"/>
          </a:p>
        </p:txBody>
      </p:sp>
      <p:sp>
        <p:nvSpPr>
          <p:cNvPr id="4" name="Content Placeholder 3">
            <a:extLst>
              <a:ext uri="{FF2B5EF4-FFF2-40B4-BE49-F238E27FC236}">
                <a16:creationId xmlns:a16="http://schemas.microsoft.com/office/drawing/2014/main" id="{D9016E60-6396-B2A5-8CD9-30A157DD7B2F}"/>
              </a:ext>
            </a:extLst>
          </p:cNvPr>
          <p:cNvSpPr>
            <a:spLocks noGrp="1"/>
          </p:cNvSpPr>
          <p:nvPr>
            <p:ph idx="1"/>
          </p:nvPr>
        </p:nvSpPr>
        <p:spPr>
          <a:xfrm>
            <a:off x="700636" y="2293126"/>
            <a:ext cx="10691264" cy="3636088"/>
          </a:xfrm>
        </p:spPr>
        <p:txBody>
          <a:bodyPr>
            <a:normAutofit/>
          </a:bodyPr>
          <a:lstStyle/>
          <a:p>
            <a:pPr marL="0" indent="0">
              <a:buNone/>
            </a:pPr>
            <a:r>
              <a:rPr lang="es-ES" dirty="0"/>
              <a:t>Un objeto del tipo </a:t>
            </a:r>
            <a:r>
              <a:rPr lang="es-ES" dirty="0" err="1"/>
              <a:t>DataFrame</a:t>
            </a:r>
            <a:r>
              <a:rPr lang="es-ES" dirty="0"/>
              <a:t> es una colección bidimensional (2D) ordenada en columnas con nombres y tipos, parecido a una tabla de Excel, en donde cada columna es un objeto de tipo Series, es decir, todos los datos de una misma columna son del mismo tipo, y las filas son registros que pueden contener datos de distintos tipos. </a:t>
            </a:r>
          </a:p>
          <a:p>
            <a:pPr marL="0" indent="0">
              <a:buNone/>
            </a:pPr>
            <a:r>
              <a:rPr lang="es-ES" dirty="0"/>
              <a:t>Un </a:t>
            </a:r>
            <a:r>
              <a:rPr lang="es-ES" dirty="0" err="1"/>
              <a:t>DataFrame</a:t>
            </a:r>
            <a:r>
              <a:rPr lang="es-ES" dirty="0"/>
              <a:t> contiene dos índices, uno para las filas y otro para las columnas, y se puede acceder a sus elementos mediante los nombres de las filas y las columnas.</a:t>
            </a:r>
          </a:p>
        </p:txBody>
      </p:sp>
      <p:sp>
        <p:nvSpPr>
          <p:cNvPr id="3" name="TextBox 2">
            <a:extLst>
              <a:ext uri="{FF2B5EF4-FFF2-40B4-BE49-F238E27FC236}">
                <a16:creationId xmlns:a16="http://schemas.microsoft.com/office/drawing/2014/main" id="{4B7BF6F6-406A-1B2C-AFF8-A3CB9E7565B7}"/>
              </a:ext>
            </a:extLst>
          </p:cNvPr>
          <p:cNvSpPr txBox="1"/>
          <p:nvPr/>
        </p:nvSpPr>
        <p:spPr>
          <a:xfrm>
            <a:off x="715381" y="1681324"/>
            <a:ext cx="7666105" cy="461665"/>
          </a:xfrm>
          <a:prstGeom prst="rect">
            <a:avLst/>
          </a:prstGeom>
          <a:noFill/>
        </p:spPr>
        <p:txBody>
          <a:bodyPr wrap="square" rtlCol="0">
            <a:spAutoFit/>
          </a:bodyPr>
          <a:lstStyle/>
          <a:p>
            <a:r>
              <a:rPr lang="es-ES_tradnl" sz="2400" dirty="0" err="1">
                <a:latin typeface="+mj-lt"/>
              </a:rPr>
              <a:t>DataFrame</a:t>
            </a:r>
            <a:endParaRPr lang="es-ES_tradnl" sz="2400" dirty="0">
              <a:latin typeface="+mj-lt"/>
            </a:endParaRPr>
          </a:p>
        </p:txBody>
      </p:sp>
      <p:sp>
        <p:nvSpPr>
          <p:cNvPr id="7" name="Footer Placeholder 4">
            <a:extLst>
              <a:ext uri="{FF2B5EF4-FFF2-40B4-BE49-F238E27FC236}">
                <a16:creationId xmlns:a16="http://schemas.microsoft.com/office/drawing/2014/main" id="{92191A2E-66A3-AE20-293F-D3D63E1ABBCB}"/>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85397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A89DF-1BE5-79EC-6C4B-035760A68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FFFA6-FD49-A09C-6970-740052656693}"/>
              </a:ext>
            </a:extLst>
          </p:cNvPr>
          <p:cNvSpPr>
            <a:spLocks noGrp="1"/>
          </p:cNvSpPr>
          <p:nvPr>
            <p:ph type="title"/>
          </p:nvPr>
        </p:nvSpPr>
        <p:spPr>
          <a:xfrm>
            <a:off x="715382" y="902447"/>
            <a:ext cx="3801753" cy="1316736"/>
          </a:xfrm>
        </p:spPr>
        <p:txBody>
          <a:bodyPr>
            <a:normAutofit/>
          </a:bodyPr>
          <a:lstStyle/>
          <a:p>
            <a:r>
              <a:rPr lang="es-ES_tradnl" dirty="0" err="1"/>
              <a:t>Matplotlib</a:t>
            </a:r>
            <a:endParaRPr lang="es-ES_tradnl" dirty="0"/>
          </a:p>
        </p:txBody>
      </p:sp>
      <p:sp>
        <p:nvSpPr>
          <p:cNvPr id="4" name="Content Placeholder 3">
            <a:extLst>
              <a:ext uri="{FF2B5EF4-FFF2-40B4-BE49-F238E27FC236}">
                <a16:creationId xmlns:a16="http://schemas.microsoft.com/office/drawing/2014/main" id="{387A760D-3C46-7E07-FFDC-D63150626F94}"/>
              </a:ext>
            </a:extLst>
          </p:cNvPr>
          <p:cNvSpPr>
            <a:spLocks noGrp="1"/>
          </p:cNvSpPr>
          <p:nvPr>
            <p:ph idx="1"/>
          </p:nvPr>
        </p:nvSpPr>
        <p:spPr>
          <a:xfrm>
            <a:off x="715382" y="2219183"/>
            <a:ext cx="5098822" cy="3736367"/>
          </a:xfrm>
        </p:spPr>
        <p:txBody>
          <a:bodyPr>
            <a:normAutofit/>
          </a:bodyPr>
          <a:lstStyle/>
          <a:p>
            <a:pPr marL="0" indent="0">
              <a:buNone/>
            </a:pPr>
            <a:r>
              <a:rPr lang="es-ES" dirty="0" err="1"/>
              <a:t>Matplotlib</a:t>
            </a:r>
            <a:r>
              <a:rPr lang="es-ES" dirty="0"/>
              <a:t> es una biblioteca de graficado para Python y </a:t>
            </a:r>
            <a:r>
              <a:rPr lang="es-ES" dirty="0" err="1"/>
              <a:t>NumPy</a:t>
            </a:r>
            <a:r>
              <a:rPr lang="es-ES" dirty="0"/>
              <a:t>. Proporciona una API orientada a objetos para incrustar gráficos en aplicaciones que utilizan kits de herramientas GUI de uso general como </a:t>
            </a:r>
            <a:r>
              <a:rPr lang="es-ES" dirty="0" err="1"/>
              <a:t>Tkinter</a:t>
            </a:r>
            <a:r>
              <a:rPr lang="es-ES" dirty="0"/>
              <a:t>, </a:t>
            </a:r>
            <a:r>
              <a:rPr lang="es-ES" dirty="0" err="1"/>
              <a:t>wxPython</a:t>
            </a:r>
            <a:r>
              <a:rPr lang="es-ES" dirty="0"/>
              <a:t>, Qt o GTK. </a:t>
            </a:r>
          </a:p>
        </p:txBody>
      </p:sp>
      <p:sp>
        <p:nvSpPr>
          <p:cNvPr id="6" name="Slide Number Placeholder 5">
            <a:extLst>
              <a:ext uri="{FF2B5EF4-FFF2-40B4-BE49-F238E27FC236}">
                <a16:creationId xmlns:a16="http://schemas.microsoft.com/office/drawing/2014/main" id="{E22C83DA-28AF-9331-63B4-E2D6CCC9B10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84</a:t>
            </a:fld>
            <a:endParaRPr lang="en-US"/>
          </a:p>
        </p:txBody>
      </p:sp>
      <p:pic>
        <p:nvPicPr>
          <p:cNvPr id="7" name="Picture 6">
            <a:extLst>
              <a:ext uri="{FF2B5EF4-FFF2-40B4-BE49-F238E27FC236}">
                <a16:creationId xmlns:a16="http://schemas.microsoft.com/office/drawing/2014/main" id="{E5EC4E81-6F19-A1C3-2FB3-CFF5C7D520C5}"/>
              </a:ext>
            </a:extLst>
          </p:cNvPr>
          <p:cNvPicPr>
            <a:picLocks noChangeAspect="1"/>
          </p:cNvPicPr>
          <p:nvPr/>
        </p:nvPicPr>
        <p:blipFill>
          <a:blip r:embed="rId3"/>
          <a:stretch>
            <a:fillRect/>
          </a:stretch>
        </p:blipFill>
        <p:spPr>
          <a:xfrm>
            <a:off x="5814204" y="1769673"/>
            <a:ext cx="5577696" cy="3960164"/>
          </a:xfrm>
          <a:prstGeom prst="rect">
            <a:avLst/>
          </a:prstGeom>
        </p:spPr>
      </p:pic>
      <p:sp>
        <p:nvSpPr>
          <p:cNvPr id="3" name="Footer Placeholder 4">
            <a:extLst>
              <a:ext uri="{FF2B5EF4-FFF2-40B4-BE49-F238E27FC236}">
                <a16:creationId xmlns:a16="http://schemas.microsoft.com/office/drawing/2014/main" id="{852B6307-102A-3D0F-FB4D-4F69EE67BE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896551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8F0A2-4A67-FF08-2EE7-8284811339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3F7A1D-699E-D9DF-64EB-5E235B11F2FD}"/>
              </a:ext>
            </a:extLst>
          </p:cNvPr>
          <p:cNvSpPr>
            <a:spLocks noGrp="1"/>
          </p:cNvSpPr>
          <p:nvPr>
            <p:ph type="title"/>
          </p:nvPr>
        </p:nvSpPr>
        <p:spPr>
          <a:xfrm>
            <a:off x="715383" y="914400"/>
            <a:ext cx="5195889" cy="1316736"/>
          </a:xfrm>
        </p:spPr>
        <p:txBody>
          <a:bodyPr>
            <a:normAutofit/>
          </a:bodyPr>
          <a:lstStyle/>
          <a:p>
            <a:r>
              <a:rPr lang="es-ES_tradnl" dirty="0" err="1"/>
              <a:t>Seaborn</a:t>
            </a:r>
            <a:endParaRPr lang="es-ES_tradnl" dirty="0"/>
          </a:p>
        </p:txBody>
      </p:sp>
      <p:sp>
        <p:nvSpPr>
          <p:cNvPr id="4" name="Content Placeholder 3">
            <a:extLst>
              <a:ext uri="{FF2B5EF4-FFF2-40B4-BE49-F238E27FC236}">
                <a16:creationId xmlns:a16="http://schemas.microsoft.com/office/drawing/2014/main" id="{423F6FA1-95CC-AE95-F1B0-E2A6346849DB}"/>
              </a:ext>
            </a:extLst>
          </p:cNvPr>
          <p:cNvSpPr>
            <a:spLocks noGrp="1"/>
          </p:cNvSpPr>
          <p:nvPr>
            <p:ph idx="1"/>
          </p:nvPr>
        </p:nvSpPr>
        <p:spPr>
          <a:xfrm>
            <a:off x="715383" y="2231136"/>
            <a:ext cx="5195889" cy="3931920"/>
          </a:xfrm>
        </p:spPr>
        <p:txBody>
          <a:bodyPr>
            <a:normAutofit/>
          </a:bodyPr>
          <a:lstStyle/>
          <a:p>
            <a:pPr marL="0" indent="0">
              <a:buNone/>
            </a:pPr>
            <a:r>
              <a:rPr lang="es-ES" dirty="0" err="1"/>
              <a:t>Seaborn</a:t>
            </a:r>
            <a:r>
              <a:rPr lang="es-ES" dirty="0"/>
              <a:t> es una biblioteca de visualización de datos de Python basada en </a:t>
            </a:r>
            <a:r>
              <a:rPr lang="es-ES" dirty="0" err="1"/>
              <a:t>matplotlib</a:t>
            </a:r>
            <a:r>
              <a:rPr lang="es-ES" dirty="0"/>
              <a:t>. Proporciona una interfaz de alto nivel para dibujar gráficos estadísticos atractivos e informativos. </a:t>
            </a:r>
          </a:p>
        </p:txBody>
      </p:sp>
      <p:sp>
        <p:nvSpPr>
          <p:cNvPr id="6" name="Slide Number Placeholder 5">
            <a:extLst>
              <a:ext uri="{FF2B5EF4-FFF2-40B4-BE49-F238E27FC236}">
                <a16:creationId xmlns:a16="http://schemas.microsoft.com/office/drawing/2014/main" id="{A20FA626-7A1A-A4BA-3C5F-D076CED75714}"/>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85</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857E21F-7E95-DF4B-F213-9A50F32145E8}"/>
              </a:ext>
            </a:extLst>
          </p:cNvPr>
          <p:cNvPicPr>
            <a:picLocks noChangeAspect="1"/>
          </p:cNvPicPr>
          <p:nvPr/>
        </p:nvPicPr>
        <p:blipFill>
          <a:blip r:embed="rId3"/>
          <a:stretch>
            <a:fillRect/>
          </a:stretch>
        </p:blipFill>
        <p:spPr>
          <a:xfrm>
            <a:off x="6420752" y="903161"/>
            <a:ext cx="5055865" cy="5079110"/>
          </a:xfrm>
          <a:prstGeom prst="rect">
            <a:avLst/>
          </a:prstGeom>
        </p:spPr>
      </p:pic>
      <p:sp>
        <p:nvSpPr>
          <p:cNvPr id="3" name="Footer Placeholder 4">
            <a:extLst>
              <a:ext uri="{FF2B5EF4-FFF2-40B4-BE49-F238E27FC236}">
                <a16:creationId xmlns:a16="http://schemas.microsoft.com/office/drawing/2014/main" id="{11685A26-A152-65E4-466A-DBD9DE54D74D}"/>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6393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940E4-E939-B306-0B76-9C9CDBC4C4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A4116-F1B4-5029-10FA-566038D3E4D6}"/>
              </a:ext>
            </a:extLst>
          </p:cNvPr>
          <p:cNvSpPr>
            <a:spLocks noGrp="1"/>
          </p:cNvSpPr>
          <p:nvPr>
            <p:ph type="title"/>
          </p:nvPr>
        </p:nvSpPr>
        <p:spPr/>
        <p:txBody>
          <a:bodyPr/>
          <a:lstStyle/>
          <a:p>
            <a:r>
              <a:rPr lang="es-ES_tradnl" dirty="0" err="1"/>
              <a:t>Scikit-learn</a:t>
            </a:r>
            <a:endParaRPr lang="es-ES_tradnl" dirty="0"/>
          </a:p>
        </p:txBody>
      </p:sp>
      <p:sp>
        <p:nvSpPr>
          <p:cNvPr id="6" name="Slide Number Placeholder 5">
            <a:extLst>
              <a:ext uri="{FF2B5EF4-FFF2-40B4-BE49-F238E27FC236}">
                <a16:creationId xmlns:a16="http://schemas.microsoft.com/office/drawing/2014/main" id="{19D76E56-2118-7A4E-EE59-4BB150B91D44}"/>
              </a:ext>
            </a:extLst>
          </p:cNvPr>
          <p:cNvSpPr>
            <a:spLocks noGrp="1"/>
          </p:cNvSpPr>
          <p:nvPr>
            <p:ph type="sldNum" sz="quarter" idx="12"/>
          </p:nvPr>
        </p:nvSpPr>
        <p:spPr/>
        <p:txBody>
          <a:bodyPr/>
          <a:lstStyle/>
          <a:p>
            <a:fld id="{87E7843D-FF13-4365-9478-9625B70A2705}" type="slidenum">
              <a:rPr lang="en-US" smtClean="0"/>
              <a:t>86</a:t>
            </a:fld>
            <a:endParaRPr lang="en-US"/>
          </a:p>
        </p:txBody>
      </p:sp>
      <p:sp>
        <p:nvSpPr>
          <p:cNvPr id="4" name="Content Placeholder 3">
            <a:extLst>
              <a:ext uri="{FF2B5EF4-FFF2-40B4-BE49-F238E27FC236}">
                <a16:creationId xmlns:a16="http://schemas.microsoft.com/office/drawing/2014/main" id="{A2CBC3C4-D605-EA1B-76D2-DFDD48FA85F8}"/>
              </a:ext>
            </a:extLst>
          </p:cNvPr>
          <p:cNvSpPr>
            <a:spLocks noGrp="1"/>
          </p:cNvSpPr>
          <p:nvPr>
            <p:ph idx="1"/>
          </p:nvPr>
        </p:nvSpPr>
        <p:spPr>
          <a:xfrm>
            <a:off x="700636" y="2293126"/>
            <a:ext cx="10691264" cy="3636088"/>
          </a:xfrm>
        </p:spPr>
        <p:txBody>
          <a:bodyPr>
            <a:normAutofit/>
          </a:bodyPr>
          <a:lstStyle/>
          <a:p>
            <a:pPr marL="0" indent="0">
              <a:buNone/>
            </a:pPr>
            <a:r>
              <a:rPr lang="es-ES" dirty="0"/>
              <a:t>Es una biblioteca muy útil cuando se trabaja en algoritmos de Machine </a:t>
            </a:r>
            <a:r>
              <a:rPr lang="es-ES" dirty="0" err="1"/>
              <a:t>Learning</a:t>
            </a:r>
            <a:r>
              <a:rPr lang="es-ES" dirty="0"/>
              <a:t> en Python. Proporciona herramientas de procesamiento de datos y una gama de algoritmos de aprendizaje en Python.</a:t>
            </a:r>
          </a:p>
          <a:p>
            <a:pPr marL="0" indent="0">
              <a:buNone/>
            </a:pPr>
            <a:r>
              <a:rPr lang="es-ES" dirty="0"/>
              <a:t>Es la puerta de entrada al aprendizaje automático en Python.</a:t>
            </a:r>
          </a:p>
        </p:txBody>
      </p:sp>
      <p:sp>
        <p:nvSpPr>
          <p:cNvPr id="3" name="Footer Placeholder 4">
            <a:extLst>
              <a:ext uri="{FF2B5EF4-FFF2-40B4-BE49-F238E27FC236}">
                <a16:creationId xmlns:a16="http://schemas.microsoft.com/office/drawing/2014/main" id="{DC5C20A0-E5E4-E68A-80FE-3D65C17110FE}"/>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6873930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A10CA-19A6-3074-0FA4-33E5FB26C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B2ECA-C97E-B11F-F9F4-BB2C8DEC984A}"/>
              </a:ext>
            </a:extLst>
          </p:cNvPr>
          <p:cNvSpPr>
            <a:spLocks noGrp="1"/>
          </p:cNvSpPr>
          <p:nvPr>
            <p:ph type="title"/>
          </p:nvPr>
        </p:nvSpPr>
        <p:spPr/>
        <p:txBody>
          <a:bodyPr/>
          <a:lstStyle/>
          <a:p>
            <a:r>
              <a:rPr lang="es-ES_tradnl" dirty="0" err="1"/>
              <a:t>Pytorch</a:t>
            </a:r>
            <a:endParaRPr lang="es-ES_tradnl" dirty="0"/>
          </a:p>
        </p:txBody>
      </p:sp>
      <p:sp>
        <p:nvSpPr>
          <p:cNvPr id="6" name="Slide Number Placeholder 5">
            <a:extLst>
              <a:ext uri="{FF2B5EF4-FFF2-40B4-BE49-F238E27FC236}">
                <a16:creationId xmlns:a16="http://schemas.microsoft.com/office/drawing/2014/main" id="{4A8A2881-D159-8A03-546E-A2A17EB88CAE}"/>
              </a:ext>
            </a:extLst>
          </p:cNvPr>
          <p:cNvSpPr>
            <a:spLocks noGrp="1"/>
          </p:cNvSpPr>
          <p:nvPr>
            <p:ph type="sldNum" sz="quarter" idx="12"/>
          </p:nvPr>
        </p:nvSpPr>
        <p:spPr/>
        <p:txBody>
          <a:bodyPr/>
          <a:lstStyle/>
          <a:p>
            <a:fld id="{87E7843D-FF13-4365-9478-9625B70A2705}" type="slidenum">
              <a:rPr lang="en-US" smtClean="0"/>
              <a:t>87</a:t>
            </a:fld>
            <a:endParaRPr lang="en-US"/>
          </a:p>
        </p:txBody>
      </p:sp>
      <p:sp>
        <p:nvSpPr>
          <p:cNvPr id="4" name="Content Placeholder 3">
            <a:extLst>
              <a:ext uri="{FF2B5EF4-FFF2-40B4-BE49-F238E27FC236}">
                <a16:creationId xmlns:a16="http://schemas.microsoft.com/office/drawing/2014/main" id="{32F86BCE-7BBC-3C9D-9ABC-4864D94E1789}"/>
              </a:ext>
            </a:extLst>
          </p:cNvPr>
          <p:cNvSpPr>
            <a:spLocks noGrp="1"/>
          </p:cNvSpPr>
          <p:nvPr>
            <p:ph idx="1"/>
          </p:nvPr>
        </p:nvSpPr>
        <p:spPr>
          <a:xfrm>
            <a:off x="700636" y="2293126"/>
            <a:ext cx="10691264" cy="3636088"/>
          </a:xfrm>
        </p:spPr>
        <p:txBody>
          <a:bodyPr>
            <a:normAutofit/>
          </a:bodyPr>
          <a:lstStyle/>
          <a:p>
            <a:pPr marL="0" indent="0">
              <a:buNone/>
            </a:pPr>
            <a:r>
              <a:rPr lang="es-ES" dirty="0" err="1"/>
              <a:t>PyTorch</a:t>
            </a:r>
            <a:r>
              <a:rPr lang="es-ES" dirty="0"/>
              <a:t> es una librería de Deep </a:t>
            </a:r>
            <a:r>
              <a:rPr lang="es-ES" dirty="0" err="1"/>
              <a:t>Learning</a:t>
            </a:r>
            <a:r>
              <a:rPr lang="es-ES" dirty="0"/>
              <a:t>. Es mantenida por Meta y es la principal competencia de otra famosa librería (</a:t>
            </a:r>
            <a:r>
              <a:rPr lang="es-ES" dirty="0" err="1"/>
              <a:t>tensorflow</a:t>
            </a:r>
            <a:r>
              <a:rPr lang="es-ES" dirty="0"/>
              <a:t> de Google).</a:t>
            </a:r>
          </a:p>
          <a:p>
            <a:pPr marL="0" indent="0">
              <a:buNone/>
            </a:pPr>
            <a:r>
              <a:rPr lang="es-ES" dirty="0"/>
              <a:t>Tiene un API para Python, como también para C++. </a:t>
            </a:r>
            <a:r>
              <a:rPr lang="es-ES" dirty="0" err="1"/>
              <a:t>PyTorch</a:t>
            </a:r>
            <a:r>
              <a:rPr lang="es-ES" dirty="0"/>
              <a:t> nos da toda una infraestructura de:</a:t>
            </a:r>
          </a:p>
          <a:p>
            <a:r>
              <a:rPr lang="es-ES" dirty="0"/>
              <a:t>Computación de tensores. Es similar a los </a:t>
            </a:r>
            <a:r>
              <a:rPr lang="es-ES" dirty="0" err="1"/>
              <a:t>arrays</a:t>
            </a:r>
            <a:r>
              <a:rPr lang="es-ES" dirty="0"/>
              <a:t> de </a:t>
            </a:r>
            <a:r>
              <a:rPr lang="es-ES" dirty="0" err="1"/>
              <a:t>Numpy</a:t>
            </a:r>
            <a:r>
              <a:rPr lang="es-ES" dirty="0"/>
              <a:t> pero con posibilidad de usarlos en GPU.</a:t>
            </a:r>
          </a:p>
          <a:p>
            <a:r>
              <a:rPr lang="es-ES" dirty="0"/>
              <a:t>Redes neuronales profundas.</a:t>
            </a:r>
          </a:p>
        </p:txBody>
      </p:sp>
      <p:sp>
        <p:nvSpPr>
          <p:cNvPr id="3" name="Footer Placeholder 4">
            <a:extLst>
              <a:ext uri="{FF2B5EF4-FFF2-40B4-BE49-F238E27FC236}">
                <a16:creationId xmlns:a16="http://schemas.microsoft.com/office/drawing/2014/main" id="{9D962EE9-73F3-14C0-EB96-6AADFAE65C99}"/>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9711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Aprendizaje Automático</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6909</TotalTime>
  <Words>7203</Words>
  <Application>Microsoft Macintosh PowerPoint</Application>
  <PresentationFormat>Widescreen</PresentationFormat>
  <Paragraphs>946</Paragraphs>
  <Slides>87</Slides>
  <Notes>74</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87</vt:i4>
      </vt:variant>
    </vt:vector>
  </HeadingPairs>
  <TitlesOfParts>
    <vt:vector size="100" baseType="lpstr">
      <vt:lpstr>Arial</vt:lpstr>
      <vt:lpstr>Calibri</vt:lpstr>
      <vt:lpstr>Calisto MT</vt:lpstr>
      <vt:lpstr>Cambria Math</vt:lpstr>
      <vt:lpstr>CMTI9</vt:lpstr>
      <vt:lpstr>CMTT9</vt:lpstr>
      <vt:lpstr>LiberationSerif</vt:lpstr>
      <vt:lpstr>Monaspace Argon</vt:lpstr>
      <vt:lpstr>NimbusRomNo9L</vt:lpstr>
      <vt:lpstr>NotoMono NF</vt:lpstr>
      <vt:lpstr>Univers Condensed</vt:lpstr>
      <vt:lpstr>Wingdings</vt:lpstr>
      <vt:lpstr>ChronicleVTI</vt:lpstr>
      <vt:lpstr>Introducción</vt:lpstr>
      <vt:lpstr>Introducción</vt:lpstr>
      <vt:lpstr>Introducción</vt:lpstr>
      <vt:lpstr>Evaluación</vt:lpstr>
      <vt:lpstr>Herramientas</vt:lpstr>
      <vt:lpstr>Programa</vt:lpstr>
      <vt:lpstr>Programa</vt:lpstr>
      <vt:lpstr>Bibliografía</vt:lpstr>
      <vt:lpstr>Aprendizaje Automático</vt:lpstr>
      <vt:lpstr>Aprendizaje Automático</vt:lpstr>
      <vt:lpstr>Aprendizaje Automático – Ejemplos</vt:lpstr>
      <vt:lpstr>Aprendizaje Automático – Ejemplos</vt:lpstr>
      <vt:lpstr>Aprendizaje Automático – Ejemplos</vt:lpstr>
      <vt:lpstr>Aprendizaje Automático – Ejemplos</vt:lpstr>
      <vt:lpstr>Aprendizaje Automático – Ejemplos</vt:lpstr>
      <vt:lpstr>Datos</vt:lpstr>
      <vt:lpstr>Datos</vt:lpstr>
      <vt:lpstr>Datos</vt:lpstr>
      <vt:lpstr>Datos</vt:lpstr>
      <vt:lpstr>Datos</vt:lpstr>
      <vt:lpstr>Datos</vt:lpstr>
      <vt:lpstr>Datos</vt:lpstr>
      <vt:lpstr>Datos</vt:lpstr>
      <vt:lpstr>Datos</vt:lpstr>
      <vt:lpstr>Aprendizaje Automático</vt:lpstr>
      <vt:lpstr>FORMAS DE APRENDIZAJE</vt:lpstr>
      <vt:lpstr>FORMAS DE APRENDIZAJE</vt:lpstr>
      <vt:lpstr>FORMAS DE APRENDIZAJE</vt:lpstr>
      <vt:lpstr>FORMAS DE APRENDIZAJE</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Aprendizaje supervisado</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Sesgo y Varianza</vt:lpstr>
      <vt:lpstr>Estrategias para Disminuir el Riesgo empírico </vt:lpstr>
      <vt:lpstr>Estrategias</vt:lpstr>
      <vt:lpstr>Estrategias</vt:lpstr>
      <vt:lpstr>Estrategias</vt:lpstr>
      <vt:lpstr>Estrategias</vt:lpstr>
      <vt:lpstr>Estrategias</vt:lpstr>
      <vt:lpstr>Estrategias</vt:lpstr>
      <vt:lpstr>Estrategias</vt:lpstr>
      <vt:lpstr>Estrategias</vt:lpstr>
      <vt:lpstr>Instalando las 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herramientas de desarrollo</vt:lpstr>
      <vt:lpstr>Librerías Asociadas</vt:lpstr>
      <vt:lpstr>Numpy</vt:lpstr>
      <vt:lpstr>Numpy</vt:lpstr>
      <vt:lpstr>Scipy</vt:lpstr>
      <vt:lpstr>Pandas</vt:lpstr>
      <vt:lpstr>Pandas</vt:lpstr>
      <vt:lpstr>Pandas</vt:lpstr>
      <vt:lpstr>Matplotlib</vt:lpstr>
      <vt:lpstr>Seaborn</vt:lpstr>
      <vt:lpstr>Scikit-learn</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64</cp:revision>
  <dcterms:created xsi:type="dcterms:W3CDTF">2024-01-28T21:07:34Z</dcterms:created>
  <dcterms:modified xsi:type="dcterms:W3CDTF">2024-06-16T19:50:16Z</dcterms:modified>
</cp:coreProperties>
</file>